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431" r:id="rId3"/>
    <p:sldId id="432" r:id="rId4"/>
    <p:sldId id="464" r:id="rId5"/>
    <p:sldId id="404" r:id="rId6"/>
    <p:sldId id="466" r:id="rId7"/>
    <p:sldId id="465" r:id="rId8"/>
    <p:sldId id="435" r:id="rId9"/>
    <p:sldId id="282" r:id="rId10"/>
    <p:sldId id="412" r:id="rId11"/>
    <p:sldId id="442" r:id="rId12"/>
    <p:sldId id="419" r:id="rId13"/>
    <p:sldId id="42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5553"/>
    <a:srgbClr val="00B050"/>
    <a:srgbClr val="49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2A389-0AAA-4604-88AF-F1C913AD66D8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8FBF3-E7AB-420B-A6C8-359C68F4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1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8803-6DB5-4138-895A-2EB1DBD75E3F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885D-84AD-49BF-8945-AF35B3E4CCD9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E83E-B3DB-4725-9605-CCB1F99CA265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84"/>
          </a:xfrm>
        </p:spPr>
        <p:txBody>
          <a:bodyPr>
            <a:normAutofit/>
          </a:bodyPr>
          <a:lstStyle>
            <a:lvl1pPr algn="l">
              <a:defRPr sz="2800" baseline="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200" baseline="0">
                <a:latin typeface="Trebuchet MS" panose="020B0603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200" baseline="0">
                <a:latin typeface="Trebuchet MS" panose="020B0603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200" baseline="0">
                <a:latin typeface="Trebuchet MS" panose="020B0603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200" baseline="0">
                <a:latin typeface="Trebuchet MS" panose="020B0603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200" baseline="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D3913CC-3F27-4037-878B-D8005610E941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32C20-5895-71E2-E4B6-0F6DA3FCB36C}"/>
              </a:ext>
            </a:extLst>
          </p:cNvPr>
          <p:cNvSpPr/>
          <p:nvPr userDrawn="1"/>
        </p:nvSpPr>
        <p:spPr>
          <a:xfrm flipV="1">
            <a:off x="609600" y="868681"/>
            <a:ext cx="23622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345CD0-6A04-EA74-01D6-3F0ACAEFBF39}"/>
              </a:ext>
            </a:extLst>
          </p:cNvPr>
          <p:cNvSpPr/>
          <p:nvPr userDrawn="1"/>
        </p:nvSpPr>
        <p:spPr>
          <a:xfrm flipV="1">
            <a:off x="2971800" y="868681"/>
            <a:ext cx="23622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background with colorful circles and lines&#10;&#10;Description automatically generated">
            <a:extLst>
              <a:ext uri="{FF2B5EF4-FFF2-40B4-BE49-F238E27FC236}">
                <a16:creationId xmlns:a16="http://schemas.microsoft.com/office/drawing/2014/main" id="{F83C77AE-C313-B549-0DBC-75737238B4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5" y="6356350"/>
            <a:ext cx="1169835" cy="3982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1098-A0A8-44FD-9CEB-1A4BB6EC1D7E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5A0D-B503-49D7-89E7-8C0EE7E94152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A971-4B4B-4DDD-BCE0-A21D008915D3}" type="datetime1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9976-989F-49EC-89E7-8D4F95856985}" type="datetime1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1504-93A5-4F69-B36B-D5A2BDE955BB}" type="datetime1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E506-ED9B-4E42-8A8E-C3C7637425B4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CBBF-D55F-48D7-84C3-F96CEB66B2F5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1BAD-E938-4F5D-95DA-E84F50BA527B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sf.io/tyge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rebuchet MS" panose="020B0603020202020204" pitchFamily="34" charset="0"/>
                <a:ea typeface="Verdana" panose="020B0604030504040204" pitchFamily="34" charset="0"/>
              </a:rPr>
              <a:t>Outnumbered Online: An Experiment on Partisan Imbalance in a Dynamic Social Media Environment</a:t>
            </a:r>
            <a:endParaRPr lang="en-US" sz="2400" dirty="0"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6172200"/>
            <a:ext cx="5105400" cy="609600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latin typeface="Trebuchet MS" panose="020B0603020202020204" pitchFamily="34" charset="0"/>
              </a:rPr>
              <a:t>MPSA 2024			    April 5</a:t>
            </a:r>
            <a:r>
              <a:rPr lang="en-US" sz="2000" baseline="30000" dirty="0">
                <a:latin typeface="Trebuchet MS" panose="020B0603020202020204" pitchFamily="34" charset="0"/>
              </a:rPr>
              <a:t>th</a:t>
            </a: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3048000"/>
            <a:ext cx="8839200" cy="822967"/>
          </a:xfrm>
          <a:prstGeom prst="rect">
            <a:avLst/>
          </a:prstGeom>
        </p:spPr>
        <p:txBody>
          <a:bodyPr vert="horz" lIns="91440" tIns="45720" rIns="91440" bIns="45720" numCol="3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Maxwell B. Allamong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Andrew Trexler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Fatima </a:t>
            </a:r>
            <a:r>
              <a:rPr lang="en-US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Alqabandi</a:t>
            </a:r>
            <a:endParaRPr 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D3A748E-5111-4DDE-89D8-2909E2E82F7D}"/>
              </a:ext>
            </a:extLst>
          </p:cNvPr>
          <p:cNvSpPr txBox="1">
            <a:spLocks/>
          </p:cNvSpPr>
          <p:nvPr/>
        </p:nvSpPr>
        <p:spPr>
          <a:xfrm>
            <a:off x="152400" y="4191000"/>
            <a:ext cx="88392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3674310-18E7-6E18-4C51-4E5F0B58450E}"/>
              </a:ext>
            </a:extLst>
          </p:cNvPr>
          <p:cNvSpPr txBox="1">
            <a:spLocks/>
          </p:cNvSpPr>
          <p:nvPr/>
        </p:nvSpPr>
        <p:spPr>
          <a:xfrm>
            <a:off x="152400" y="3886200"/>
            <a:ext cx="8839200" cy="822967"/>
          </a:xfrm>
          <a:prstGeom prst="rect">
            <a:avLst/>
          </a:prstGeom>
        </p:spPr>
        <p:txBody>
          <a:bodyPr vert="horz" lIns="91440" tIns="45720" rIns="91440" bIns="45720" numCol="3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Tina Tucker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Christopher A. Bail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D. Sunshine Hillygus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B92E18B-61E0-54AA-6899-072D3555A9C7}"/>
              </a:ext>
            </a:extLst>
          </p:cNvPr>
          <p:cNvSpPr txBox="1">
            <a:spLocks/>
          </p:cNvSpPr>
          <p:nvPr/>
        </p:nvSpPr>
        <p:spPr>
          <a:xfrm>
            <a:off x="152400" y="4739633"/>
            <a:ext cx="8839200" cy="822967"/>
          </a:xfrm>
          <a:prstGeom prst="rect">
            <a:avLst/>
          </a:prstGeom>
        </p:spPr>
        <p:txBody>
          <a:bodyPr vert="horz" lIns="91440" tIns="45720" rIns="91440" bIns="45720" numCol="3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Alexander Volfovsky</a:t>
            </a:r>
          </a:p>
          <a:p>
            <a:r>
              <a:rPr lang="en-US" sz="2000" i="1" dirty="0">
                <a:latin typeface="Trebuchet MS" panose="020B0603020202020204" pitchFamily="34" charset="0"/>
              </a:rPr>
              <a:t>Duke University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A43079-0ECB-1193-E001-8F969B8A909F}"/>
              </a:ext>
            </a:extLst>
          </p:cNvPr>
          <p:cNvSpPr/>
          <p:nvPr/>
        </p:nvSpPr>
        <p:spPr>
          <a:xfrm flipV="1">
            <a:off x="2209800" y="2545081"/>
            <a:ext cx="23622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745CF0-D623-E153-5A4D-E9C263F826DE}"/>
              </a:ext>
            </a:extLst>
          </p:cNvPr>
          <p:cNvSpPr/>
          <p:nvPr/>
        </p:nvSpPr>
        <p:spPr>
          <a:xfrm flipV="1">
            <a:off x="4572000" y="2545081"/>
            <a:ext cx="23622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background with colorful circles and lines&#10;&#10;Description automatically generated">
            <a:extLst>
              <a:ext uri="{FF2B5EF4-FFF2-40B4-BE49-F238E27FC236}">
                <a16:creationId xmlns:a16="http://schemas.microsoft.com/office/drawing/2014/main" id="{729778A6-0259-BE64-A7AE-2EF769D8DA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5" y="6383541"/>
            <a:ext cx="1169835" cy="39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60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EB1E-7DEF-9C63-B6D1-D4378B3B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38B03-13BF-EC29-8FEE-5944DC563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873D4-DA64-6360-1FFE-A904B369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A screenshot of a graph&#10;&#10;Description automatically generated">
            <a:extLst>
              <a:ext uri="{FF2B5EF4-FFF2-40B4-BE49-F238E27FC236}">
                <a16:creationId xmlns:a16="http://schemas.microsoft.com/office/drawing/2014/main" id="{1E563A03-46CC-4440-0ECD-B0DBA4930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066800"/>
            <a:ext cx="5486411" cy="5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6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EB1E-7DEF-9C63-B6D1-D4378B3B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38B03-13BF-EC29-8FEE-5944DC563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873D4-DA64-6360-1FFE-A904B369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A graph of different sizes and numbers&#10;&#10;Description automatically generated with medium confidence">
            <a:extLst>
              <a:ext uri="{FF2B5EF4-FFF2-40B4-BE49-F238E27FC236}">
                <a16:creationId xmlns:a16="http://schemas.microsoft.com/office/drawing/2014/main" id="{FC7BF8F5-92E6-26D9-D80C-0052AAC55E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219200"/>
            <a:ext cx="5486411" cy="365760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FE80DE-DD23-406A-168E-499198DABF2B}"/>
              </a:ext>
            </a:extLst>
          </p:cNvPr>
          <p:cNvSpPr txBox="1">
            <a:spLocks/>
          </p:cNvSpPr>
          <p:nvPr/>
        </p:nvSpPr>
        <p:spPr>
          <a:xfrm>
            <a:off x="609600" y="51054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H7: Being outnumbered increases bot detection.</a:t>
            </a:r>
          </a:p>
          <a:p>
            <a:r>
              <a:rPr lang="en-US" sz="2400" dirty="0"/>
              <a:t>H8: Out-party bots are identified more frequently.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36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7306-4F19-5EEB-A193-25688EDA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603C-99A3-628C-D9B3-AB7DA83E9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outnumbered online inhibits opinion sharing and lowers evaluations of the platform and its users</a:t>
            </a:r>
          </a:p>
          <a:p>
            <a:endParaRPr lang="en-US" dirty="0"/>
          </a:p>
          <a:p>
            <a:r>
              <a:rPr lang="en-US" dirty="0"/>
              <a:t>Findings align with prior theory &amp; evidence on self-censorship</a:t>
            </a:r>
          </a:p>
          <a:p>
            <a:endParaRPr lang="en-US" dirty="0"/>
          </a:p>
          <a:p>
            <a:r>
              <a:rPr lang="en-US" dirty="0"/>
              <a:t>LLM-powered “silicon confederates” can enhance validity for online political behavior and communication research</a:t>
            </a:r>
          </a:p>
          <a:p>
            <a:endParaRPr lang="en-US" dirty="0"/>
          </a:p>
          <a:p>
            <a:r>
              <a:rPr lang="en-US" dirty="0"/>
              <a:t>Helpful for overcoming logistical, ethical, and access-related 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770DE-0116-5F96-69FB-1889E589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Pre-print: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osf.io/tygec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Trebuchet MS" panose="020B0603020202020204" pitchFamily="34" charset="0"/>
              </a:rPr>
              <a:t>	Max Allamong		Andrew Trexler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m.allamong@duke.edu	at309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@duke.edu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	maxallamong.com		atrexler.com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Fatima </a:t>
            </a:r>
            <a:r>
              <a:rPr lang="en-US" sz="2400" dirty="0" err="1">
                <a:latin typeface="Trebuchet MS" panose="020B0603020202020204" pitchFamily="34" charset="0"/>
              </a:rPr>
              <a:t>Alqabandi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Tina Tucker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Chris Bail</a:t>
            </a:r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Sunshine Hillygus</a:t>
            </a:r>
          </a:p>
          <a:p>
            <a:pPr marL="0" indent="0" algn="ctr">
              <a:buNone/>
            </a:pPr>
            <a:r>
              <a:rPr lang="en-US" sz="2400" dirty="0">
                <a:latin typeface="Trebuchet MS" panose="020B0603020202020204" pitchFamily="34" charset="0"/>
              </a:rPr>
              <a:t>Alex Volfovsky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3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Social Exchange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Self-selection and self-censorship</a:t>
            </a:r>
          </a:p>
          <a:p>
            <a:r>
              <a:rPr lang="en-US" sz="2400" dirty="0"/>
              <a:t>Biased self-reporting</a:t>
            </a:r>
          </a:p>
          <a:p>
            <a:r>
              <a:rPr lang="en-US" sz="2400" dirty="0"/>
              <a:t>Reaction to static content or hypotheticals</a:t>
            </a:r>
          </a:p>
          <a:p>
            <a:r>
              <a:rPr lang="en-US" sz="2400" dirty="0"/>
              <a:t>Limited data access</a:t>
            </a:r>
          </a:p>
          <a:p>
            <a:r>
              <a:rPr lang="en-US" sz="2400" dirty="0"/>
              <a:t>Privacy &amp; ethical concerns</a:t>
            </a:r>
          </a:p>
          <a:p>
            <a:r>
              <a:rPr lang="en-US" sz="2400" dirty="0"/>
              <a:t>Logistical challenges of collaborations</a:t>
            </a:r>
          </a:p>
          <a:p>
            <a:r>
              <a:rPr lang="en-US" sz="2400" dirty="0"/>
              <a:t>Industry secrets</a:t>
            </a:r>
          </a:p>
          <a:p>
            <a:r>
              <a:rPr lang="en-US" sz="2400" dirty="0"/>
              <a:t>Lawyers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6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Social Media Accelerator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C7A6AE0-7A6B-445B-72F1-A37134BC3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0663" y="1250950"/>
            <a:ext cx="5902673" cy="5105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6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Social Media Accelerator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Closely mimics existing social media spaces</a:t>
            </a:r>
          </a:p>
          <a:p>
            <a:endParaRPr lang="en-US" sz="2400" dirty="0"/>
          </a:p>
          <a:p>
            <a:r>
              <a:rPr lang="en-US" sz="2400" dirty="0"/>
              <a:t>Dynamic real-time engagement</a:t>
            </a:r>
          </a:p>
          <a:p>
            <a:endParaRPr lang="en-US" sz="2400" dirty="0"/>
          </a:p>
          <a:p>
            <a:r>
              <a:rPr lang="en-US" sz="2400" dirty="0"/>
              <a:t>Wide researcher control over platform features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Direct observation of participant behavior</a:t>
            </a:r>
          </a:p>
          <a:p>
            <a:endParaRPr lang="en-US" sz="2400" dirty="0"/>
          </a:p>
          <a:p>
            <a:r>
              <a:rPr lang="en-US" sz="2400" dirty="0"/>
              <a:t>Can be integrated with pre- and post-treatment surveys to measure attitude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2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Context and Political Discussion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1FA391-D5D6-7AFB-B5C2-572F0F1C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2892371" cy="4343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D98124-4ECA-C895-A8B6-E1BD48E11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485" y="1518365"/>
            <a:ext cx="2892370" cy="43490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7EBA5C-9861-88B1-0284-8BCA47B9A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399" y="1599822"/>
            <a:ext cx="2665001" cy="424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Outnumbered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Prior work focuses </a:t>
            </a:r>
            <a:r>
              <a:rPr lang="en-US" sz="2400" dirty="0"/>
              <a:t>on homogeneous vs. heterogeneous discussion</a:t>
            </a:r>
          </a:p>
          <a:p>
            <a:endParaRPr lang="en-US" sz="2400" dirty="0"/>
          </a:p>
          <a:p>
            <a:r>
              <a:rPr lang="en-US" sz="2400" dirty="0"/>
              <a:t>“Outnumbered” in online spaces</a:t>
            </a:r>
          </a:p>
          <a:p>
            <a:endParaRPr lang="en-US" sz="2400" dirty="0"/>
          </a:p>
          <a:p>
            <a:r>
              <a:rPr lang="en-US" sz="2400" dirty="0"/>
              <a:t>May reduce engagement, increase self-censoring</a:t>
            </a:r>
          </a:p>
          <a:p>
            <a:endParaRPr lang="en-US" sz="2400" dirty="0"/>
          </a:p>
          <a:p>
            <a:r>
              <a:rPr lang="en-US" sz="2400" dirty="0"/>
              <a:t>Difficult to observe in the real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226A-9133-E8F3-5AD4-2DFF961AB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Preregistered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27E92-C573-C5AA-4598-37A7E7E14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Being outnumbered in an online discussion...</a:t>
            </a:r>
            <a:endParaRPr lang="en-US" sz="2400" dirty="0">
              <a:latin typeface="Trebuchet MS" panose="020B0603020202020204" pitchFamily="34" charset="0"/>
            </a:endParaRPr>
          </a:p>
          <a:p>
            <a:endParaRPr lang="en-US" sz="2400" dirty="0">
              <a:latin typeface="Trebuchet MS" panose="020B0603020202020204" pitchFamily="34" charset="0"/>
            </a:endParaRPr>
          </a:p>
          <a:p>
            <a:r>
              <a:rPr lang="en-US" sz="2400" dirty="0">
                <a:latin typeface="Trebuchet MS" panose="020B0603020202020204" pitchFamily="34" charset="0"/>
              </a:rPr>
              <a:t>H1: …reduces comfort with sharing one’s own opinions.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H2: </a:t>
            </a:r>
            <a:r>
              <a:rPr lang="en-US" sz="2400" dirty="0"/>
              <a:t>…reduces engagement and participation.</a:t>
            </a:r>
          </a:p>
          <a:p>
            <a:r>
              <a:rPr lang="en-US" sz="2400" dirty="0"/>
              <a:t>H3: …lowers evaluations of the discussion platform.</a:t>
            </a:r>
          </a:p>
          <a:p>
            <a:r>
              <a:rPr lang="en-US" sz="2400" dirty="0"/>
              <a:t>H4: …lowers evaluations of other users.</a:t>
            </a:r>
          </a:p>
          <a:p>
            <a:r>
              <a:rPr lang="en-US" sz="2400" dirty="0"/>
              <a:t>H5: …reduces perceptions of shared values/beliefs.</a:t>
            </a:r>
          </a:p>
          <a:p>
            <a:r>
              <a:rPr lang="en-US" sz="2400" dirty="0"/>
              <a:t>H6: …increases political polarization.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FC968-570F-3BCF-735F-5309284A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1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E926E-A3A4-939F-0356-0475AA64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58014-305D-0E84-FA44-0601501AA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UX testing session</a:t>
            </a:r>
          </a:p>
          <a:p>
            <a:pPr lvl="1"/>
            <a:r>
              <a:rPr lang="en-US" sz="2400" dirty="0"/>
              <a:t>Pre-treatment survey</a:t>
            </a:r>
          </a:p>
          <a:p>
            <a:pPr lvl="1"/>
            <a:r>
              <a:rPr lang="en-US" sz="2400" dirty="0"/>
              <a:t>Use app for 10 minutes</a:t>
            </a:r>
          </a:p>
          <a:p>
            <a:pPr lvl="1"/>
            <a:r>
              <a:rPr lang="en-US" sz="2400" dirty="0"/>
              <a:t>Post-treatment survey</a:t>
            </a:r>
          </a:p>
          <a:p>
            <a:endParaRPr lang="en-US" sz="1800" dirty="0"/>
          </a:p>
          <a:p>
            <a:r>
              <a:rPr lang="en-US" sz="2400" dirty="0"/>
              <a:t>Encountered 5 chatbots</a:t>
            </a:r>
          </a:p>
          <a:p>
            <a:pPr lvl="1"/>
            <a:r>
              <a:rPr lang="en-US" sz="2400" dirty="0"/>
              <a:t>Co-party or out-party majority</a:t>
            </a:r>
          </a:p>
          <a:p>
            <a:pPr lvl="1"/>
            <a:r>
              <a:rPr lang="en-US" sz="2400" dirty="0"/>
              <a:t>Unique persona for each bot</a:t>
            </a:r>
          </a:p>
          <a:p>
            <a:pPr lvl="1"/>
            <a:r>
              <a:rPr lang="en-US" sz="2400" dirty="0"/>
              <a:t>Dynamic engagement</a:t>
            </a:r>
          </a:p>
          <a:p>
            <a:endParaRPr lang="en-US" sz="1800" dirty="0"/>
          </a:p>
          <a:p>
            <a:r>
              <a:rPr lang="en-US" sz="2400" dirty="0"/>
              <a:t>Recruited 110 participants</a:t>
            </a:r>
          </a:p>
          <a:p>
            <a:pPr lvl="1"/>
            <a:r>
              <a:rPr lang="en-US" sz="2400" dirty="0"/>
              <a:t>Fielded April 6</a:t>
            </a:r>
            <a:r>
              <a:rPr lang="en-US" sz="2400" baseline="30000" dirty="0"/>
              <a:t>th</a:t>
            </a:r>
            <a:r>
              <a:rPr lang="en-US" sz="2400" dirty="0"/>
              <a:t> to May 4</a:t>
            </a:r>
            <a:r>
              <a:rPr lang="en-US" sz="2400" baseline="30000" dirty="0"/>
              <a:t>th</a:t>
            </a:r>
            <a:r>
              <a:rPr lang="en-US" sz="2400" dirty="0"/>
              <a:t> 2023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B331D-5760-808B-DA03-EF673884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8A03691A-AF48-A7D1-F813-75061A9E4D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5791200" y="1020763"/>
            <a:ext cx="295133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3DAFAD6-138E-49AE-B565-FB0A99FAB4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32163" y="2971800"/>
            <a:ext cx="5811837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238B7750-C2E2-4725-94AA-F76BC09A6A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81906" y="2139950"/>
            <a:ext cx="6580187" cy="1143000"/>
          </a:xfrm>
        </p:spPr>
        <p:txBody>
          <a:bodyPr/>
          <a:lstStyle/>
          <a:p>
            <a:r>
              <a:rPr lang="en-US" dirty="0">
                <a:latin typeface="Trebuchet MS" panose="020B0603020202020204" pitchFamily="34" charset="0"/>
                <a:cs typeface="Segoe UI" panose="020B0502040204020203" pitchFamily="34" charset="0"/>
              </a:rPr>
              <a:t>Results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341BA8-8FC1-07C8-0476-722B09A4B400}"/>
              </a:ext>
            </a:extLst>
          </p:cNvPr>
          <p:cNvSpPr/>
          <p:nvPr/>
        </p:nvSpPr>
        <p:spPr>
          <a:xfrm flipV="1">
            <a:off x="2209800" y="3459481"/>
            <a:ext cx="23622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7B202D-212D-2082-4648-7D3E470626B3}"/>
              </a:ext>
            </a:extLst>
          </p:cNvPr>
          <p:cNvSpPr/>
          <p:nvPr/>
        </p:nvSpPr>
        <p:spPr>
          <a:xfrm flipV="1">
            <a:off x="4572000" y="3459481"/>
            <a:ext cx="23622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4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35601</TotalTime>
  <Words>397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Office Theme</vt:lpstr>
      <vt:lpstr>Outnumbered Online: An Experiment on Partisan Imbalance in a Dynamic Social Media Environment</vt:lpstr>
      <vt:lpstr>Studying Social Exchange</vt:lpstr>
      <vt:lpstr>Social Media Accelerator</vt:lpstr>
      <vt:lpstr>Social Media Accelerator</vt:lpstr>
      <vt:lpstr>Social Context and Political Discussion</vt:lpstr>
      <vt:lpstr>Outnumbered Online</vt:lpstr>
      <vt:lpstr>Preregistered Hypotheses</vt:lpstr>
      <vt:lpstr>Research Design</vt:lpstr>
      <vt:lpstr>Results</vt:lpstr>
      <vt:lpstr>Results</vt:lpstr>
      <vt:lpstr>Bot Identification</vt:lpstr>
      <vt:lpstr>Takeaways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Trexler</dc:creator>
  <cp:lastModifiedBy>Andrew Trexler</cp:lastModifiedBy>
  <cp:revision>180</cp:revision>
  <dcterms:created xsi:type="dcterms:W3CDTF">2006-08-16T00:00:00Z</dcterms:created>
  <dcterms:modified xsi:type="dcterms:W3CDTF">2024-03-28T14:12:37Z</dcterms:modified>
</cp:coreProperties>
</file>