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4" r:id="rId2"/>
    <p:sldId id="294" r:id="rId3"/>
    <p:sldId id="295" r:id="rId4"/>
    <p:sldId id="296" r:id="rId5"/>
    <p:sldId id="297" r:id="rId6"/>
    <p:sldId id="304" r:id="rId7"/>
    <p:sldId id="299" r:id="rId8"/>
    <p:sldId id="300" r:id="rId9"/>
    <p:sldId id="301" r:id="rId10"/>
    <p:sldId id="302" r:id="rId11"/>
    <p:sldId id="303" r:id="rId12"/>
    <p:sldId id="305" r:id="rId13"/>
    <p:sldId id="298" r:id="rId14"/>
    <p:sldId id="30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A4DA"/>
    <a:srgbClr val="EE3F39"/>
    <a:srgbClr val="FFFFFF"/>
    <a:srgbClr val="172C51"/>
    <a:srgbClr val="A72A25"/>
    <a:srgbClr val="FAAEA9"/>
    <a:srgbClr val="9CC5DD"/>
    <a:srgbClr val="0D3A53"/>
    <a:srgbClr val="003363"/>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604"/>
    <p:restoredTop sz="72117"/>
  </p:normalViewPr>
  <p:slideViewPr>
    <p:cSldViewPr snapToGrid="0">
      <p:cViewPr varScale="1">
        <p:scale>
          <a:sx n="84" d="100"/>
          <a:sy n="84" d="100"/>
        </p:scale>
        <p:origin x="9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E2ED8A-96AF-1941-816B-2FAE44599592}" type="datetimeFigureOut">
              <a:rPr lang="en-US" smtClean="0"/>
              <a:t>4/5/24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D4E147-85BC-0E46-9A9F-E20D0EB6463E}" type="slidenum">
              <a:rPr lang="en-US" smtClean="0"/>
              <a:t>‹#›</a:t>
            </a:fld>
            <a:endParaRPr lang="en-US"/>
          </a:p>
        </p:txBody>
      </p:sp>
    </p:spTree>
    <p:extLst>
      <p:ext uri="{BB962C8B-B14F-4D97-AF65-F5344CB8AC3E}">
        <p14:creationId xmlns:p14="http://schemas.microsoft.com/office/powerpoint/2010/main" val="1032013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EED4E147-85BC-0E46-9A9F-E20D0EB6463E}" type="slidenum">
              <a:rPr lang="en-US" smtClean="0"/>
              <a:t>1</a:t>
            </a:fld>
            <a:endParaRPr lang="en-US"/>
          </a:p>
        </p:txBody>
      </p:sp>
    </p:spTree>
    <p:extLst>
      <p:ext uri="{BB962C8B-B14F-4D97-AF65-F5344CB8AC3E}">
        <p14:creationId xmlns:p14="http://schemas.microsoft.com/office/powerpoint/2010/main" val="2632522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D4E147-85BC-0E46-9A9F-E20D0EB6463E}" type="slidenum">
              <a:rPr lang="en-US" smtClean="0"/>
              <a:t>10</a:t>
            </a:fld>
            <a:endParaRPr lang="en-US"/>
          </a:p>
        </p:txBody>
      </p:sp>
    </p:spTree>
    <p:extLst>
      <p:ext uri="{BB962C8B-B14F-4D97-AF65-F5344CB8AC3E}">
        <p14:creationId xmlns:p14="http://schemas.microsoft.com/office/powerpoint/2010/main" val="470963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EED4E147-85BC-0E46-9A9F-E20D0EB6463E}" type="slidenum">
              <a:rPr lang="en-US" smtClean="0"/>
              <a:t>13</a:t>
            </a:fld>
            <a:endParaRPr lang="en-US"/>
          </a:p>
        </p:txBody>
      </p:sp>
    </p:spTree>
    <p:extLst>
      <p:ext uri="{BB962C8B-B14F-4D97-AF65-F5344CB8AC3E}">
        <p14:creationId xmlns:p14="http://schemas.microsoft.com/office/powerpoint/2010/main" val="227094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EED4E147-85BC-0E46-9A9F-E20D0EB6463E}" type="slidenum">
              <a:rPr lang="en-US" smtClean="0"/>
              <a:t>14</a:t>
            </a:fld>
            <a:endParaRPr lang="en-US"/>
          </a:p>
        </p:txBody>
      </p:sp>
    </p:spTree>
    <p:extLst>
      <p:ext uri="{BB962C8B-B14F-4D97-AF65-F5344CB8AC3E}">
        <p14:creationId xmlns:p14="http://schemas.microsoft.com/office/powerpoint/2010/main" val="3492772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EED4E147-85BC-0E46-9A9F-E20D0EB6463E}" type="slidenum">
              <a:rPr lang="en-US" smtClean="0"/>
              <a:t>2</a:t>
            </a:fld>
            <a:endParaRPr lang="en-US"/>
          </a:p>
        </p:txBody>
      </p:sp>
    </p:spTree>
    <p:extLst>
      <p:ext uri="{BB962C8B-B14F-4D97-AF65-F5344CB8AC3E}">
        <p14:creationId xmlns:p14="http://schemas.microsoft.com/office/powerpoint/2010/main" val="2992158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EED4E147-85BC-0E46-9A9F-E20D0EB6463E}" type="slidenum">
              <a:rPr lang="en-US" smtClean="0"/>
              <a:t>3</a:t>
            </a:fld>
            <a:endParaRPr lang="en-US"/>
          </a:p>
        </p:txBody>
      </p:sp>
    </p:spTree>
    <p:extLst>
      <p:ext uri="{BB962C8B-B14F-4D97-AF65-F5344CB8AC3E}">
        <p14:creationId xmlns:p14="http://schemas.microsoft.com/office/powerpoint/2010/main" val="2670922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EED4E147-85BC-0E46-9A9F-E20D0EB6463E}" type="slidenum">
              <a:rPr lang="en-US" smtClean="0"/>
              <a:t>4</a:t>
            </a:fld>
            <a:endParaRPr lang="en-US"/>
          </a:p>
        </p:txBody>
      </p:sp>
    </p:spTree>
    <p:extLst>
      <p:ext uri="{BB962C8B-B14F-4D97-AF65-F5344CB8AC3E}">
        <p14:creationId xmlns:p14="http://schemas.microsoft.com/office/powerpoint/2010/main" val="871976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EED4E147-85BC-0E46-9A9F-E20D0EB6463E}" type="slidenum">
              <a:rPr lang="en-US" smtClean="0"/>
              <a:t>5</a:t>
            </a:fld>
            <a:endParaRPr lang="en-US"/>
          </a:p>
        </p:txBody>
      </p:sp>
    </p:spTree>
    <p:extLst>
      <p:ext uri="{BB962C8B-B14F-4D97-AF65-F5344CB8AC3E}">
        <p14:creationId xmlns:p14="http://schemas.microsoft.com/office/powerpoint/2010/main" val="1610609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D4E147-85BC-0E46-9A9F-E20D0EB6463E}" type="slidenum">
              <a:rPr lang="en-US" smtClean="0"/>
              <a:t>6</a:t>
            </a:fld>
            <a:endParaRPr lang="en-US"/>
          </a:p>
        </p:txBody>
      </p:sp>
    </p:spTree>
    <p:extLst>
      <p:ext uri="{BB962C8B-B14F-4D97-AF65-F5344CB8AC3E}">
        <p14:creationId xmlns:p14="http://schemas.microsoft.com/office/powerpoint/2010/main" val="3192679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D4E147-85BC-0E46-9A9F-E20D0EB6463E}" type="slidenum">
              <a:rPr lang="en-US" smtClean="0"/>
              <a:t>7</a:t>
            </a:fld>
            <a:endParaRPr lang="en-US"/>
          </a:p>
        </p:txBody>
      </p:sp>
    </p:spTree>
    <p:extLst>
      <p:ext uri="{BB962C8B-B14F-4D97-AF65-F5344CB8AC3E}">
        <p14:creationId xmlns:p14="http://schemas.microsoft.com/office/powerpoint/2010/main" val="138065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D4E147-85BC-0E46-9A9F-E20D0EB6463E}" type="slidenum">
              <a:rPr lang="en-US" smtClean="0"/>
              <a:t>8</a:t>
            </a:fld>
            <a:endParaRPr lang="en-US"/>
          </a:p>
        </p:txBody>
      </p:sp>
    </p:spTree>
    <p:extLst>
      <p:ext uri="{BB962C8B-B14F-4D97-AF65-F5344CB8AC3E}">
        <p14:creationId xmlns:p14="http://schemas.microsoft.com/office/powerpoint/2010/main" val="3034211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USSS</a:t>
            </a:r>
          </a:p>
        </p:txBody>
      </p:sp>
      <p:sp>
        <p:nvSpPr>
          <p:cNvPr id="4" name="Slide Number Placeholder 3"/>
          <p:cNvSpPr>
            <a:spLocks noGrp="1"/>
          </p:cNvSpPr>
          <p:nvPr>
            <p:ph type="sldNum" sz="quarter" idx="5"/>
          </p:nvPr>
        </p:nvSpPr>
        <p:spPr/>
        <p:txBody>
          <a:bodyPr/>
          <a:lstStyle/>
          <a:p>
            <a:fld id="{EED4E147-85BC-0E46-9A9F-E20D0EB6463E}" type="slidenum">
              <a:rPr lang="en-US" smtClean="0"/>
              <a:t>9</a:t>
            </a:fld>
            <a:endParaRPr lang="en-US"/>
          </a:p>
        </p:txBody>
      </p:sp>
    </p:spTree>
    <p:extLst>
      <p:ext uri="{BB962C8B-B14F-4D97-AF65-F5344CB8AC3E}">
        <p14:creationId xmlns:p14="http://schemas.microsoft.com/office/powerpoint/2010/main" val="2445812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34BDC-AD0E-72B7-A8E9-AFF51F43E4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01760F7-D5D9-197E-E58D-0F7A1D786A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1D7AF05-BB24-8FF4-1712-0EC7C4D5DB31}"/>
              </a:ext>
            </a:extLst>
          </p:cNvPr>
          <p:cNvSpPr>
            <a:spLocks noGrp="1"/>
          </p:cNvSpPr>
          <p:nvPr>
            <p:ph type="dt" sz="half" idx="10"/>
          </p:nvPr>
        </p:nvSpPr>
        <p:spPr/>
        <p:txBody>
          <a:bodyPr/>
          <a:lstStyle/>
          <a:p>
            <a:fld id="{49376BC7-E946-E94F-B65A-6007939C2459}" type="datetimeFigureOut">
              <a:rPr lang="en-US" smtClean="0"/>
              <a:t>4/5/24</a:t>
            </a:fld>
            <a:endParaRPr lang="en-US"/>
          </a:p>
        </p:txBody>
      </p:sp>
      <p:sp>
        <p:nvSpPr>
          <p:cNvPr id="5" name="Footer Placeholder 4">
            <a:extLst>
              <a:ext uri="{FF2B5EF4-FFF2-40B4-BE49-F238E27FC236}">
                <a16:creationId xmlns:a16="http://schemas.microsoft.com/office/drawing/2014/main" id="{D5F49BAD-0F03-6E2E-B97E-1ED16F170C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D7320D-A0C8-CEBA-BEE5-16C5ADB6C233}"/>
              </a:ext>
            </a:extLst>
          </p:cNvPr>
          <p:cNvSpPr>
            <a:spLocks noGrp="1"/>
          </p:cNvSpPr>
          <p:nvPr>
            <p:ph type="sldNum" sz="quarter" idx="12"/>
          </p:nvPr>
        </p:nvSpPr>
        <p:spPr/>
        <p:txBody>
          <a:bodyPr/>
          <a:lstStyle/>
          <a:p>
            <a:fld id="{41B72234-EA0B-E642-8836-199DC0FEAFAB}" type="slidenum">
              <a:rPr lang="en-US" smtClean="0"/>
              <a:t>‹#›</a:t>
            </a:fld>
            <a:endParaRPr lang="en-US"/>
          </a:p>
        </p:txBody>
      </p:sp>
    </p:spTree>
    <p:extLst>
      <p:ext uri="{BB962C8B-B14F-4D97-AF65-F5344CB8AC3E}">
        <p14:creationId xmlns:p14="http://schemas.microsoft.com/office/powerpoint/2010/main" val="3154724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DF3DD-D956-8EB0-BB01-E9D289FACA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DD463BA-459F-DD37-D8A4-3030D8E8E1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4E7B7F-4C3F-C1FE-8539-AA067874EBCA}"/>
              </a:ext>
            </a:extLst>
          </p:cNvPr>
          <p:cNvSpPr>
            <a:spLocks noGrp="1"/>
          </p:cNvSpPr>
          <p:nvPr>
            <p:ph type="dt" sz="half" idx="10"/>
          </p:nvPr>
        </p:nvSpPr>
        <p:spPr/>
        <p:txBody>
          <a:bodyPr/>
          <a:lstStyle/>
          <a:p>
            <a:fld id="{49376BC7-E946-E94F-B65A-6007939C2459}" type="datetimeFigureOut">
              <a:rPr lang="en-US" smtClean="0"/>
              <a:t>4/5/24</a:t>
            </a:fld>
            <a:endParaRPr lang="en-US"/>
          </a:p>
        </p:txBody>
      </p:sp>
      <p:sp>
        <p:nvSpPr>
          <p:cNvPr id="5" name="Footer Placeholder 4">
            <a:extLst>
              <a:ext uri="{FF2B5EF4-FFF2-40B4-BE49-F238E27FC236}">
                <a16:creationId xmlns:a16="http://schemas.microsoft.com/office/drawing/2014/main" id="{EF6D7813-7F61-ACAE-23DC-79D4501429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FD2C95-5D35-5E7A-1D32-66782CAF75F5}"/>
              </a:ext>
            </a:extLst>
          </p:cNvPr>
          <p:cNvSpPr>
            <a:spLocks noGrp="1"/>
          </p:cNvSpPr>
          <p:nvPr>
            <p:ph type="sldNum" sz="quarter" idx="12"/>
          </p:nvPr>
        </p:nvSpPr>
        <p:spPr/>
        <p:txBody>
          <a:bodyPr/>
          <a:lstStyle/>
          <a:p>
            <a:fld id="{41B72234-EA0B-E642-8836-199DC0FEAFAB}" type="slidenum">
              <a:rPr lang="en-US" smtClean="0"/>
              <a:t>‹#›</a:t>
            </a:fld>
            <a:endParaRPr lang="en-US"/>
          </a:p>
        </p:txBody>
      </p:sp>
    </p:spTree>
    <p:extLst>
      <p:ext uri="{BB962C8B-B14F-4D97-AF65-F5344CB8AC3E}">
        <p14:creationId xmlns:p14="http://schemas.microsoft.com/office/powerpoint/2010/main" val="3597582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1FB94A-7D57-C31B-5E17-48FAA1B7BF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80E1FD-5568-107C-24D1-B2D7452669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BE7696-1081-BCC6-0FE8-9526E7C90F85}"/>
              </a:ext>
            </a:extLst>
          </p:cNvPr>
          <p:cNvSpPr>
            <a:spLocks noGrp="1"/>
          </p:cNvSpPr>
          <p:nvPr>
            <p:ph type="dt" sz="half" idx="10"/>
          </p:nvPr>
        </p:nvSpPr>
        <p:spPr/>
        <p:txBody>
          <a:bodyPr/>
          <a:lstStyle/>
          <a:p>
            <a:fld id="{49376BC7-E946-E94F-B65A-6007939C2459}" type="datetimeFigureOut">
              <a:rPr lang="en-US" smtClean="0"/>
              <a:t>4/5/24</a:t>
            </a:fld>
            <a:endParaRPr lang="en-US"/>
          </a:p>
        </p:txBody>
      </p:sp>
      <p:sp>
        <p:nvSpPr>
          <p:cNvPr id="5" name="Footer Placeholder 4">
            <a:extLst>
              <a:ext uri="{FF2B5EF4-FFF2-40B4-BE49-F238E27FC236}">
                <a16:creationId xmlns:a16="http://schemas.microsoft.com/office/drawing/2014/main" id="{930B2DAA-4A60-DA0B-A8EB-864040D200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355932-165D-6FD5-FEFE-3D7BCC6C8F64}"/>
              </a:ext>
            </a:extLst>
          </p:cNvPr>
          <p:cNvSpPr>
            <a:spLocks noGrp="1"/>
          </p:cNvSpPr>
          <p:nvPr>
            <p:ph type="sldNum" sz="quarter" idx="12"/>
          </p:nvPr>
        </p:nvSpPr>
        <p:spPr/>
        <p:txBody>
          <a:bodyPr/>
          <a:lstStyle/>
          <a:p>
            <a:fld id="{41B72234-EA0B-E642-8836-199DC0FEAFAB}" type="slidenum">
              <a:rPr lang="en-US" smtClean="0"/>
              <a:t>‹#›</a:t>
            </a:fld>
            <a:endParaRPr lang="en-US"/>
          </a:p>
        </p:txBody>
      </p:sp>
    </p:spTree>
    <p:extLst>
      <p:ext uri="{BB962C8B-B14F-4D97-AF65-F5344CB8AC3E}">
        <p14:creationId xmlns:p14="http://schemas.microsoft.com/office/powerpoint/2010/main" val="3224621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CB37A-C275-4AB9-CE9E-430FDE0BD6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D3960F-13B0-19A9-0B26-C83AC8A90E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857B86-BC4C-3B30-7C50-8D75DD0716B8}"/>
              </a:ext>
            </a:extLst>
          </p:cNvPr>
          <p:cNvSpPr>
            <a:spLocks noGrp="1"/>
          </p:cNvSpPr>
          <p:nvPr>
            <p:ph type="dt" sz="half" idx="10"/>
          </p:nvPr>
        </p:nvSpPr>
        <p:spPr/>
        <p:txBody>
          <a:bodyPr/>
          <a:lstStyle/>
          <a:p>
            <a:fld id="{49376BC7-E946-E94F-B65A-6007939C2459}" type="datetimeFigureOut">
              <a:rPr lang="en-US" smtClean="0"/>
              <a:t>4/5/24</a:t>
            </a:fld>
            <a:endParaRPr lang="en-US"/>
          </a:p>
        </p:txBody>
      </p:sp>
      <p:sp>
        <p:nvSpPr>
          <p:cNvPr id="5" name="Footer Placeholder 4">
            <a:extLst>
              <a:ext uri="{FF2B5EF4-FFF2-40B4-BE49-F238E27FC236}">
                <a16:creationId xmlns:a16="http://schemas.microsoft.com/office/drawing/2014/main" id="{1F8BB89E-D246-BC85-875C-89D3723EFB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642524-1551-D146-7B4E-E0EB925909F1}"/>
              </a:ext>
            </a:extLst>
          </p:cNvPr>
          <p:cNvSpPr>
            <a:spLocks noGrp="1"/>
          </p:cNvSpPr>
          <p:nvPr>
            <p:ph type="sldNum" sz="quarter" idx="12"/>
          </p:nvPr>
        </p:nvSpPr>
        <p:spPr/>
        <p:txBody>
          <a:bodyPr/>
          <a:lstStyle/>
          <a:p>
            <a:fld id="{41B72234-EA0B-E642-8836-199DC0FEAFAB}" type="slidenum">
              <a:rPr lang="en-US" smtClean="0"/>
              <a:t>‹#›</a:t>
            </a:fld>
            <a:endParaRPr lang="en-US"/>
          </a:p>
        </p:txBody>
      </p:sp>
    </p:spTree>
    <p:extLst>
      <p:ext uri="{BB962C8B-B14F-4D97-AF65-F5344CB8AC3E}">
        <p14:creationId xmlns:p14="http://schemas.microsoft.com/office/powerpoint/2010/main" val="3633086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BA454-CD12-C299-73F0-64A777AFAF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AE43DA-D520-DC5C-3B3D-1C4EC5666A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E57A7C-3CC5-06CA-CD75-852540DECBC0}"/>
              </a:ext>
            </a:extLst>
          </p:cNvPr>
          <p:cNvSpPr>
            <a:spLocks noGrp="1"/>
          </p:cNvSpPr>
          <p:nvPr>
            <p:ph type="dt" sz="half" idx="10"/>
          </p:nvPr>
        </p:nvSpPr>
        <p:spPr/>
        <p:txBody>
          <a:bodyPr/>
          <a:lstStyle/>
          <a:p>
            <a:fld id="{49376BC7-E946-E94F-B65A-6007939C2459}" type="datetimeFigureOut">
              <a:rPr lang="en-US" smtClean="0"/>
              <a:t>4/5/24</a:t>
            </a:fld>
            <a:endParaRPr lang="en-US"/>
          </a:p>
        </p:txBody>
      </p:sp>
      <p:sp>
        <p:nvSpPr>
          <p:cNvPr id="5" name="Footer Placeholder 4">
            <a:extLst>
              <a:ext uri="{FF2B5EF4-FFF2-40B4-BE49-F238E27FC236}">
                <a16:creationId xmlns:a16="http://schemas.microsoft.com/office/drawing/2014/main" id="{E49F1F97-F55F-DC0C-E61D-56AD309814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E020E4-0DF5-C068-B5A9-9F64DBDC62DA}"/>
              </a:ext>
            </a:extLst>
          </p:cNvPr>
          <p:cNvSpPr>
            <a:spLocks noGrp="1"/>
          </p:cNvSpPr>
          <p:nvPr>
            <p:ph type="sldNum" sz="quarter" idx="12"/>
          </p:nvPr>
        </p:nvSpPr>
        <p:spPr/>
        <p:txBody>
          <a:bodyPr/>
          <a:lstStyle/>
          <a:p>
            <a:fld id="{41B72234-EA0B-E642-8836-199DC0FEAFAB}" type="slidenum">
              <a:rPr lang="en-US" smtClean="0"/>
              <a:t>‹#›</a:t>
            </a:fld>
            <a:endParaRPr lang="en-US"/>
          </a:p>
        </p:txBody>
      </p:sp>
    </p:spTree>
    <p:extLst>
      <p:ext uri="{BB962C8B-B14F-4D97-AF65-F5344CB8AC3E}">
        <p14:creationId xmlns:p14="http://schemas.microsoft.com/office/powerpoint/2010/main" val="534050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C80A1-42D3-291C-7492-91116BB112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0CFC4C-0878-5387-6B2A-339B231912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4499A0-FE2C-C570-75BB-F298F69A44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558CCF-C2BF-E1C8-7A20-0EF3DE5576DE}"/>
              </a:ext>
            </a:extLst>
          </p:cNvPr>
          <p:cNvSpPr>
            <a:spLocks noGrp="1"/>
          </p:cNvSpPr>
          <p:nvPr>
            <p:ph type="dt" sz="half" idx="10"/>
          </p:nvPr>
        </p:nvSpPr>
        <p:spPr/>
        <p:txBody>
          <a:bodyPr/>
          <a:lstStyle/>
          <a:p>
            <a:fld id="{49376BC7-E946-E94F-B65A-6007939C2459}" type="datetimeFigureOut">
              <a:rPr lang="en-US" smtClean="0"/>
              <a:t>4/5/24</a:t>
            </a:fld>
            <a:endParaRPr lang="en-US"/>
          </a:p>
        </p:txBody>
      </p:sp>
      <p:sp>
        <p:nvSpPr>
          <p:cNvPr id="6" name="Footer Placeholder 5">
            <a:extLst>
              <a:ext uri="{FF2B5EF4-FFF2-40B4-BE49-F238E27FC236}">
                <a16:creationId xmlns:a16="http://schemas.microsoft.com/office/drawing/2014/main" id="{83A1DB7E-7E64-E83A-3374-54A4D77308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36C227-96B9-0BFC-2A34-ECE5DB187ABE}"/>
              </a:ext>
            </a:extLst>
          </p:cNvPr>
          <p:cNvSpPr>
            <a:spLocks noGrp="1"/>
          </p:cNvSpPr>
          <p:nvPr>
            <p:ph type="sldNum" sz="quarter" idx="12"/>
          </p:nvPr>
        </p:nvSpPr>
        <p:spPr/>
        <p:txBody>
          <a:bodyPr/>
          <a:lstStyle/>
          <a:p>
            <a:fld id="{41B72234-EA0B-E642-8836-199DC0FEAFAB}" type="slidenum">
              <a:rPr lang="en-US" smtClean="0"/>
              <a:t>‹#›</a:t>
            </a:fld>
            <a:endParaRPr lang="en-US"/>
          </a:p>
        </p:txBody>
      </p:sp>
    </p:spTree>
    <p:extLst>
      <p:ext uri="{BB962C8B-B14F-4D97-AF65-F5344CB8AC3E}">
        <p14:creationId xmlns:p14="http://schemas.microsoft.com/office/powerpoint/2010/main" val="2494952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95835-3B0C-F7D0-BABA-D28F19E7AE1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C170B2-AE1B-2140-A54D-9180BD7FA1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85E62F-E47D-C754-9E9E-23CD31E38B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0484CB-7253-E9AA-11EE-8BFE9A684C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2154D1-3EBF-1065-88BE-45564E7E9A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4AE2C9-EA79-11D8-04B8-BC0AA506DBFD}"/>
              </a:ext>
            </a:extLst>
          </p:cNvPr>
          <p:cNvSpPr>
            <a:spLocks noGrp="1"/>
          </p:cNvSpPr>
          <p:nvPr>
            <p:ph type="dt" sz="half" idx="10"/>
          </p:nvPr>
        </p:nvSpPr>
        <p:spPr/>
        <p:txBody>
          <a:bodyPr/>
          <a:lstStyle/>
          <a:p>
            <a:fld id="{49376BC7-E946-E94F-B65A-6007939C2459}" type="datetimeFigureOut">
              <a:rPr lang="en-US" smtClean="0"/>
              <a:t>4/5/24</a:t>
            </a:fld>
            <a:endParaRPr lang="en-US"/>
          </a:p>
        </p:txBody>
      </p:sp>
      <p:sp>
        <p:nvSpPr>
          <p:cNvPr id="8" name="Footer Placeholder 7">
            <a:extLst>
              <a:ext uri="{FF2B5EF4-FFF2-40B4-BE49-F238E27FC236}">
                <a16:creationId xmlns:a16="http://schemas.microsoft.com/office/drawing/2014/main" id="{82307CE1-8D32-EA69-771C-F9905087F6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6B467EF-8583-6274-DBBE-C8043E866D9C}"/>
              </a:ext>
            </a:extLst>
          </p:cNvPr>
          <p:cNvSpPr>
            <a:spLocks noGrp="1"/>
          </p:cNvSpPr>
          <p:nvPr>
            <p:ph type="sldNum" sz="quarter" idx="12"/>
          </p:nvPr>
        </p:nvSpPr>
        <p:spPr/>
        <p:txBody>
          <a:bodyPr/>
          <a:lstStyle/>
          <a:p>
            <a:fld id="{41B72234-EA0B-E642-8836-199DC0FEAFAB}" type="slidenum">
              <a:rPr lang="en-US" smtClean="0"/>
              <a:t>‹#›</a:t>
            </a:fld>
            <a:endParaRPr lang="en-US"/>
          </a:p>
        </p:txBody>
      </p:sp>
    </p:spTree>
    <p:extLst>
      <p:ext uri="{BB962C8B-B14F-4D97-AF65-F5344CB8AC3E}">
        <p14:creationId xmlns:p14="http://schemas.microsoft.com/office/powerpoint/2010/main" val="722434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3A276-9E9B-1447-E2DA-EF55F01313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1A2B5B3-6320-A4D6-8FD1-BF834985F62D}"/>
              </a:ext>
            </a:extLst>
          </p:cNvPr>
          <p:cNvSpPr>
            <a:spLocks noGrp="1"/>
          </p:cNvSpPr>
          <p:nvPr>
            <p:ph type="dt" sz="half" idx="10"/>
          </p:nvPr>
        </p:nvSpPr>
        <p:spPr/>
        <p:txBody>
          <a:bodyPr/>
          <a:lstStyle/>
          <a:p>
            <a:fld id="{49376BC7-E946-E94F-B65A-6007939C2459}" type="datetimeFigureOut">
              <a:rPr lang="en-US" smtClean="0"/>
              <a:t>4/5/24</a:t>
            </a:fld>
            <a:endParaRPr lang="en-US"/>
          </a:p>
        </p:txBody>
      </p:sp>
      <p:sp>
        <p:nvSpPr>
          <p:cNvPr id="4" name="Footer Placeholder 3">
            <a:extLst>
              <a:ext uri="{FF2B5EF4-FFF2-40B4-BE49-F238E27FC236}">
                <a16:creationId xmlns:a16="http://schemas.microsoft.com/office/drawing/2014/main" id="{D79ECD82-A5D1-A724-8B8E-9B11C057EE2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6462476-E0B0-911B-DBDD-48ADB61D98E9}"/>
              </a:ext>
            </a:extLst>
          </p:cNvPr>
          <p:cNvSpPr>
            <a:spLocks noGrp="1"/>
          </p:cNvSpPr>
          <p:nvPr>
            <p:ph type="sldNum" sz="quarter" idx="12"/>
          </p:nvPr>
        </p:nvSpPr>
        <p:spPr/>
        <p:txBody>
          <a:bodyPr/>
          <a:lstStyle/>
          <a:p>
            <a:fld id="{41B72234-EA0B-E642-8836-199DC0FEAFAB}" type="slidenum">
              <a:rPr lang="en-US" smtClean="0"/>
              <a:t>‹#›</a:t>
            </a:fld>
            <a:endParaRPr lang="en-US"/>
          </a:p>
        </p:txBody>
      </p:sp>
    </p:spTree>
    <p:extLst>
      <p:ext uri="{BB962C8B-B14F-4D97-AF65-F5344CB8AC3E}">
        <p14:creationId xmlns:p14="http://schemas.microsoft.com/office/powerpoint/2010/main" val="3545152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513C9D-E1D9-45CE-0611-4C35093AD75D}"/>
              </a:ext>
            </a:extLst>
          </p:cNvPr>
          <p:cNvSpPr>
            <a:spLocks noGrp="1"/>
          </p:cNvSpPr>
          <p:nvPr>
            <p:ph type="dt" sz="half" idx="10"/>
          </p:nvPr>
        </p:nvSpPr>
        <p:spPr/>
        <p:txBody>
          <a:bodyPr/>
          <a:lstStyle/>
          <a:p>
            <a:fld id="{49376BC7-E946-E94F-B65A-6007939C2459}" type="datetimeFigureOut">
              <a:rPr lang="en-US" smtClean="0"/>
              <a:t>4/5/24</a:t>
            </a:fld>
            <a:endParaRPr lang="en-US"/>
          </a:p>
        </p:txBody>
      </p:sp>
      <p:sp>
        <p:nvSpPr>
          <p:cNvPr id="3" name="Footer Placeholder 2">
            <a:extLst>
              <a:ext uri="{FF2B5EF4-FFF2-40B4-BE49-F238E27FC236}">
                <a16:creationId xmlns:a16="http://schemas.microsoft.com/office/drawing/2014/main" id="{0D093806-D26E-1ABE-EA08-23BAD10BD6F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03151A-4198-011F-52D8-227C0D05805A}"/>
              </a:ext>
            </a:extLst>
          </p:cNvPr>
          <p:cNvSpPr>
            <a:spLocks noGrp="1"/>
          </p:cNvSpPr>
          <p:nvPr>
            <p:ph type="sldNum" sz="quarter" idx="12"/>
          </p:nvPr>
        </p:nvSpPr>
        <p:spPr/>
        <p:txBody>
          <a:bodyPr/>
          <a:lstStyle/>
          <a:p>
            <a:fld id="{41B72234-EA0B-E642-8836-199DC0FEAFAB}" type="slidenum">
              <a:rPr lang="en-US" smtClean="0"/>
              <a:t>‹#›</a:t>
            </a:fld>
            <a:endParaRPr lang="en-US"/>
          </a:p>
        </p:txBody>
      </p:sp>
    </p:spTree>
    <p:extLst>
      <p:ext uri="{BB962C8B-B14F-4D97-AF65-F5344CB8AC3E}">
        <p14:creationId xmlns:p14="http://schemas.microsoft.com/office/powerpoint/2010/main" val="46858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4C568-C910-7EFD-3718-D13537E24D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33FD32-3EA3-386A-574D-16BF0810D1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6E772D-B542-D0A7-0DAD-CF921A9A8A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D1B680-BA3E-C9DE-0F95-3D9B7457D1E1}"/>
              </a:ext>
            </a:extLst>
          </p:cNvPr>
          <p:cNvSpPr>
            <a:spLocks noGrp="1"/>
          </p:cNvSpPr>
          <p:nvPr>
            <p:ph type="dt" sz="half" idx="10"/>
          </p:nvPr>
        </p:nvSpPr>
        <p:spPr/>
        <p:txBody>
          <a:bodyPr/>
          <a:lstStyle/>
          <a:p>
            <a:fld id="{49376BC7-E946-E94F-B65A-6007939C2459}" type="datetimeFigureOut">
              <a:rPr lang="en-US" smtClean="0"/>
              <a:t>4/5/24</a:t>
            </a:fld>
            <a:endParaRPr lang="en-US"/>
          </a:p>
        </p:txBody>
      </p:sp>
      <p:sp>
        <p:nvSpPr>
          <p:cNvPr id="6" name="Footer Placeholder 5">
            <a:extLst>
              <a:ext uri="{FF2B5EF4-FFF2-40B4-BE49-F238E27FC236}">
                <a16:creationId xmlns:a16="http://schemas.microsoft.com/office/drawing/2014/main" id="{65300156-C7D0-6F7F-C635-77D81EEDE7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04A69B-83EF-7497-38A2-BB037F84432C}"/>
              </a:ext>
            </a:extLst>
          </p:cNvPr>
          <p:cNvSpPr>
            <a:spLocks noGrp="1"/>
          </p:cNvSpPr>
          <p:nvPr>
            <p:ph type="sldNum" sz="quarter" idx="12"/>
          </p:nvPr>
        </p:nvSpPr>
        <p:spPr/>
        <p:txBody>
          <a:bodyPr/>
          <a:lstStyle/>
          <a:p>
            <a:fld id="{41B72234-EA0B-E642-8836-199DC0FEAFAB}" type="slidenum">
              <a:rPr lang="en-US" smtClean="0"/>
              <a:t>‹#›</a:t>
            </a:fld>
            <a:endParaRPr lang="en-US"/>
          </a:p>
        </p:txBody>
      </p:sp>
    </p:spTree>
    <p:extLst>
      <p:ext uri="{BB962C8B-B14F-4D97-AF65-F5344CB8AC3E}">
        <p14:creationId xmlns:p14="http://schemas.microsoft.com/office/powerpoint/2010/main" val="2008683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544CF-14F5-7F3B-B3B3-476B6C1397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2FD6753-FCE4-A514-4D4E-2890AF655A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8FD9CBA-4B49-60A3-BA99-60B1131993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67DF24-20FD-076B-9D03-E81AC983330B}"/>
              </a:ext>
            </a:extLst>
          </p:cNvPr>
          <p:cNvSpPr>
            <a:spLocks noGrp="1"/>
          </p:cNvSpPr>
          <p:nvPr>
            <p:ph type="dt" sz="half" idx="10"/>
          </p:nvPr>
        </p:nvSpPr>
        <p:spPr/>
        <p:txBody>
          <a:bodyPr/>
          <a:lstStyle/>
          <a:p>
            <a:fld id="{49376BC7-E946-E94F-B65A-6007939C2459}" type="datetimeFigureOut">
              <a:rPr lang="en-US" smtClean="0"/>
              <a:t>4/5/24</a:t>
            </a:fld>
            <a:endParaRPr lang="en-US"/>
          </a:p>
        </p:txBody>
      </p:sp>
      <p:sp>
        <p:nvSpPr>
          <p:cNvPr id="6" name="Footer Placeholder 5">
            <a:extLst>
              <a:ext uri="{FF2B5EF4-FFF2-40B4-BE49-F238E27FC236}">
                <a16:creationId xmlns:a16="http://schemas.microsoft.com/office/drawing/2014/main" id="{07A44347-1DFE-880F-489F-E83D8CEFF7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15381F-6B21-2674-F592-374E2135BD45}"/>
              </a:ext>
            </a:extLst>
          </p:cNvPr>
          <p:cNvSpPr>
            <a:spLocks noGrp="1"/>
          </p:cNvSpPr>
          <p:nvPr>
            <p:ph type="sldNum" sz="quarter" idx="12"/>
          </p:nvPr>
        </p:nvSpPr>
        <p:spPr/>
        <p:txBody>
          <a:bodyPr/>
          <a:lstStyle/>
          <a:p>
            <a:fld id="{41B72234-EA0B-E642-8836-199DC0FEAFAB}" type="slidenum">
              <a:rPr lang="en-US" smtClean="0"/>
              <a:t>‹#›</a:t>
            </a:fld>
            <a:endParaRPr lang="en-US"/>
          </a:p>
        </p:txBody>
      </p:sp>
    </p:spTree>
    <p:extLst>
      <p:ext uri="{BB962C8B-B14F-4D97-AF65-F5344CB8AC3E}">
        <p14:creationId xmlns:p14="http://schemas.microsoft.com/office/powerpoint/2010/main" val="1022373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4B6B05-1660-085A-B8C0-C3DA898510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0E9C829-6071-8258-FA63-4B2C12F8F2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4AB38F-A29C-2E69-6503-739D0E6A74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376BC7-E946-E94F-B65A-6007939C2459}" type="datetimeFigureOut">
              <a:rPr lang="en-US" smtClean="0"/>
              <a:t>4/5/24</a:t>
            </a:fld>
            <a:endParaRPr lang="en-US"/>
          </a:p>
        </p:txBody>
      </p:sp>
      <p:sp>
        <p:nvSpPr>
          <p:cNvPr id="5" name="Footer Placeholder 4">
            <a:extLst>
              <a:ext uri="{FF2B5EF4-FFF2-40B4-BE49-F238E27FC236}">
                <a16:creationId xmlns:a16="http://schemas.microsoft.com/office/drawing/2014/main" id="{6BE47584-43E8-A495-16E3-CC819A1365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8DEE85-A2A6-96F7-791B-BC5698E86E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B72234-EA0B-E642-8836-199DC0FEAFAB}" type="slidenum">
              <a:rPr lang="en-US" smtClean="0"/>
              <a:t>‹#›</a:t>
            </a:fld>
            <a:endParaRPr lang="en-US"/>
          </a:p>
        </p:txBody>
      </p:sp>
    </p:spTree>
    <p:extLst>
      <p:ext uri="{BB962C8B-B14F-4D97-AF65-F5344CB8AC3E}">
        <p14:creationId xmlns:p14="http://schemas.microsoft.com/office/powerpoint/2010/main" val="1067945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5468A4-ECB7-0D70-4FEB-BD66018BA1E7}"/>
              </a:ext>
            </a:extLst>
          </p:cNvPr>
          <p:cNvSpPr>
            <a:spLocks noGrp="1"/>
          </p:cNvSpPr>
          <p:nvPr>
            <p:ph type="ctrTitle"/>
          </p:nvPr>
        </p:nvSpPr>
        <p:spPr>
          <a:xfrm>
            <a:off x="969919" y="1138541"/>
            <a:ext cx="10252162" cy="2387600"/>
          </a:xfrm>
        </p:spPr>
        <p:txBody>
          <a:bodyPr>
            <a:normAutofit/>
          </a:bodyPr>
          <a:lstStyle/>
          <a:p>
            <a:r>
              <a:rPr lang="en-US" dirty="0"/>
              <a:t>Mass Perceptions of Agency Ideology</a:t>
            </a:r>
          </a:p>
        </p:txBody>
      </p:sp>
      <p:sp>
        <p:nvSpPr>
          <p:cNvPr id="5" name="Subtitle 4">
            <a:extLst>
              <a:ext uri="{FF2B5EF4-FFF2-40B4-BE49-F238E27FC236}">
                <a16:creationId xmlns:a16="http://schemas.microsoft.com/office/drawing/2014/main" id="{3FECEF6F-ABDC-70E4-D4D4-4C324E281ADD}"/>
              </a:ext>
            </a:extLst>
          </p:cNvPr>
          <p:cNvSpPr>
            <a:spLocks noGrp="1"/>
          </p:cNvSpPr>
          <p:nvPr>
            <p:ph type="subTitle" idx="1"/>
          </p:nvPr>
        </p:nvSpPr>
        <p:spPr>
          <a:xfrm>
            <a:off x="1524000" y="3788398"/>
            <a:ext cx="9144000" cy="1048109"/>
          </a:xfrm>
        </p:spPr>
        <p:txBody>
          <a:bodyPr>
            <a:normAutofit/>
          </a:bodyPr>
          <a:lstStyle/>
          <a:p>
            <a:r>
              <a:rPr lang="en-US" sz="2800" dirty="0"/>
              <a:t>Max Allamong, Ph.D.</a:t>
            </a:r>
          </a:p>
          <a:p>
            <a:r>
              <a:rPr lang="en-US" sz="2800" dirty="0"/>
              <a:t>Postdoctoral Associate</a:t>
            </a:r>
          </a:p>
        </p:txBody>
      </p:sp>
      <p:pic>
        <p:nvPicPr>
          <p:cNvPr id="2" name="Picture 1" descr="A black and white sign with white text&#10;&#10;Description automatically generated">
            <a:extLst>
              <a:ext uri="{FF2B5EF4-FFF2-40B4-BE49-F238E27FC236}">
                <a16:creationId xmlns:a16="http://schemas.microsoft.com/office/drawing/2014/main" id="{21E495B8-A0EF-6931-FE8A-B3487903F2D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31482" y="5756605"/>
            <a:ext cx="4329036" cy="564623"/>
          </a:xfrm>
          <a:prstGeom prst="rect">
            <a:avLst/>
          </a:prstGeom>
          <a:solidFill>
            <a:srgbClr val="001F69"/>
          </a:solidFill>
          <a:ln>
            <a:noFill/>
          </a:ln>
        </p:spPr>
      </p:pic>
      <p:pic>
        <p:nvPicPr>
          <p:cNvPr id="3" name="Picture 2" descr="A grey background with black text and colorful dots&#10;&#10;Description automatically generated">
            <a:extLst>
              <a:ext uri="{FF2B5EF4-FFF2-40B4-BE49-F238E27FC236}">
                <a16:creationId xmlns:a16="http://schemas.microsoft.com/office/drawing/2014/main" id="{7152D860-574E-599D-A665-0F1B239BB52C}"/>
              </a:ext>
            </a:extLst>
          </p:cNvPr>
          <p:cNvPicPr>
            <a:picLocks noChangeAspect="1"/>
          </p:cNvPicPr>
          <p:nvPr/>
        </p:nvPicPr>
        <p:blipFill>
          <a:blip r:embed="rId4"/>
          <a:stretch>
            <a:fillRect/>
          </a:stretch>
        </p:blipFill>
        <p:spPr>
          <a:xfrm>
            <a:off x="5206924" y="4890503"/>
            <a:ext cx="1778152" cy="686966"/>
          </a:xfrm>
          <a:prstGeom prst="rect">
            <a:avLst/>
          </a:prstGeom>
        </p:spPr>
      </p:pic>
    </p:spTree>
    <p:extLst>
      <p:ext uri="{BB962C8B-B14F-4D97-AF65-F5344CB8AC3E}">
        <p14:creationId xmlns:p14="http://schemas.microsoft.com/office/powerpoint/2010/main" val="1334126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9E980AF-6C7D-3F8C-C7B5-F40D5BA7270C}"/>
              </a:ext>
            </a:extLst>
          </p:cNvPr>
          <p:cNvPicPr>
            <a:picLocks noGrp="1" noChangeAspect="1"/>
          </p:cNvPicPr>
          <p:nvPr>
            <p:ph idx="1"/>
          </p:nvPr>
        </p:nvPicPr>
        <p:blipFill>
          <a:blip r:embed="rId3"/>
          <a:srcRect/>
          <a:stretch/>
        </p:blipFill>
        <p:spPr>
          <a:xfrm>
            <a:off x="1264684" y="1185544"/>
            <a:ext cx="9662631" cy="5017136"/>
          </a:xfrm>
        </p:spPr>
      </p:pic>
      <p:sp>
        <p:nvSpPr>
          <p:cNvPr id="7" name="TextBox 6">
            <a:extLst>
              <a:ext uri="{FF2B5EF4-FFF2-40B4-BE49-F238E27FC236}">
                <a16:creationId xmlns:a16="http://schemas.microsoft.com/office/drawing/2014/main" id="{84419B42-0AE9-3D44-EEBC-E1D054F6FD5F}"/>
              </a:ext>
            </a:extLst>
          </p:cNvPr>
          <p:cNvSpPr txBox="1"/>
          <p:nvPr/>
        </p:nvSpPr>
        <p:spPr>
          <a:xfrm>
            <a:off x="3047999" y="6062395"/>
            <a:ext cx="6096000" cy="369332"/>
          </a:xfrm>
          <a:prstGeom prst="rect">
            <a:avLst/>
          </a:prstGeom>
          <a:noFill/>
        </p:spPr>
        <p:txBody>
          <a:bodyPr wrap="square">
            <a:spAutoFit/>
          </a:bodyPr>
          <a:lstStyle/>
          <a:p>
            <a:pPr algn="ctr"/>
            <a:r>
              <a:rPr lang="en-US" dirty="0"/>
              <a:t>Source: YouGov CES Module</a:t>
            </a:r>
          </a:p>
        </p:txBody>
      </p:sp>
    </p:spTree>
    <p:extLst>
      <p:ext uri="{BB962C8B-B14F-4D97-AF65-F5344CB8AC3E}">
        <p14:creationId xmlns:p14="http://schemas.microsoft.com/office/powerpoint/2010/main" val="3421487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2E55E56-260A-138E-5F9A-2EF8687523D7}"/>
              </a:ext>
            </a:extLst>
          </p:cNvPr>
          <p:cNvPicPr>
            <a:picLocks noGrp="1" noChangeAspect="1"/>
          </p:cNvPicPr>
          <p:nvPr>
            <p:ph idx="1"/>
          </p:nvPr>
        </p:nvPicPr>
        <p:blipFill>
          <a:blip r:embed="rId2"/>
          <a:stretch>
            <a:fillRect/>
          </a:stretch>
        </p:blipFill>
        <p:spPr>
          <a:xfrm>
            <a:off x="938640" y="1835980"/>
            <a:ext cx="3733800" cy="3200400"/>
          </a:xfrm>
        </p:spPr>
      </p:pic>
      <p:pic>
        <p:nvPicPr>
          <p:cNvPr id="7" name="Picture 6">
            <a:extLst>
              <a:ext uri="{FF2B5EF4-FFF2-40B4-BE49-F238E27FC236}">
                <a16:creationId xmlns:a16="http://schemas.microsoft.com/office/drawing/2014/main" id="{9F8A9E52-4082-0D16-C8BE-7C8D077CD598}"/>
              </a:ext>
            </a:extLst>
          </p:cNvPr>
          <p:cNvPicPr>
            <a:picLocks noChangeAspect="1"/>
          </p:cNvPicPr>
          <p:nvPr/>
        </p:nvPicPr>
        <p:blipFill>
          <a:blip r:embed="rId3"/>
          <a:stretch>
            <a:fillRect/>
          </a:stretch>
        </p:blipFill>
        <p:spPr>
          <a:xfrm>
            <a:off x="4421151" y="1835980"/>
            <a:ext cx="3733800" cy="3200400"/>
          </a:xfrm>
          <a:prstGeom prst="rect">
            <a:avLst/>
          </a:prstGeom>
        </p:spPr>
      </p:pic>
      <p:pic>
        <p:nvPicPr>
          <p:cNvPr id="9" name="Picture 8">
            <a:extLst>
              <a:ext uri="{FF2B5EF4-FFF2-40B4-BE49-F238E27FC236}">
                <a16:creationId xmlns:a16="http://schemas.microsoft.com/office/drawing/2014/main" id="{D8EF693F-4C05-3E0D-26F5-03F250DD29BB}"/>
              </a:ext>
            </a:extLst>
          </p:cNvPr>
          <p:cNvPicPr>
            <a:picLocks noChangeAspect="1"/>
          </p:cNvPicPr>
          <p:nvPr/>
        </p:nvPicPr>
        <p:blipFill>
          <a:blip r:embed="rId4"/>
          <a:stretch>
            <a:fillRect/>
          </a:stretch>
        </p:blipFill>
        <p:spPr>
          <a:xfrm>
            <a:off x="7903662" y="1835980"/>
            <a:ext cx="3733800" cy="3200400"/>
          </a:xfrm>
          <a:prstGeom prst="rect">
            <a:avLst/>
          </a:prstGeom>
        </p:spPr>
      </p:pic>
    </p:spTree>
    <p:extLst>
      <p:ext uri="{BB962C8B-B14F-4D97-AF65-F5344CB8AC3E}">
        <p14:creationId xmlns:p14="http://schemas.microsoft.com/office/powerpoint/2010/main" val="3408860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DC39A-B3FC-A868-0053-B513878E73D7}"/>
              </a:ext>
            </a:extLst>
          </p:cNvPr>
          <p:cNvSpPr>
            <a:spLocks noGrp="1"/>
          </p:cNvSpPr>
          <p:nvPr>
            <p:ph type="title"/>
          </p:nvPr>
        </p:nvSpPr>
        <p:spPr/>
        <p:txBody>
          <a:bodyPr/>
          <a:lstStyle/>
          <a:p>
            <a:r>
              <a:rPr lang="en-US" dirty="0"/>
              <a:t>Takeaways</a:t>
            </a:r>
          </a:p>
        </p:txBody>
      </p:sp>
      <p:sp>
        <p:nvSpPr>
          <p:cNvPr id="3" name="Content Placeholder 2">
            <a:extLst>
              <a:ext uri="{FF2B5EF4-FFF2-40B4-BE49-F238E27FC236}">
                <a16:creationId xmlns:a16="http://schemas.microsoft.com/office/drawing/2014/main" id="{3B32995A-C640-8F68-9EE4-4EA5386CB60D}"/>
              </a:ext>
            </a:extLst>
          </p:cNvPr>
          <p:cNvSpPr>
            <a:spLocks noGrp="1"/>
          </p:cNvSpPr>
          <p:nvPr>
            <p:ph idx="1"/>
          </p:nvPr>
        </p:nvSpPr>
        <p:spPr/>
        <p:txBody>
          <a:bodyPr/>
          <a:lstStyle/>
          <a:p>
            <a:r>
              <a:rPr lang="en-US" dirty="0"/>
              <a:t>Public sees ideological diversity among federal agencies</a:t>
            </a:r>
          </a:p>
          <a:p>
            <a:r>
              <a:rPr lang="en-US" dirty="0"/>
              <a:t>Perceptions of agency ideology vary w/ PID</a:t>
            </a:r>
          </a:p>
          <a:p>
            <a:pPr lvl="1"/>
            <a:r>
              <a:rPr lang="en-US" dirty="0"/>
              <a:t>Partisans see agencies as ideologically opposed </a:t>
            </a:r>
          </a:p>
          <a:p>
            <a:r>
              <a:rPr lang="en-US" dirty="0"/>
              <a:t>Correlate highly with previous measures</a:t>
            </a:r>
          </a:p>
        </p:txBody>
      </p:sp>
    </p:spTree>
    <p:extLst>
      <p:ext uri="{BB962C8B-B14F-4D97-AF65-F5344CB8AC3E}">
        <p14:creationId xmlns:p14="http://schemas.microsoft.com/office/powerpoint/2010/main" val="1930814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F84F3-7A08-2A30-23FE-2256206727C5}"/>
              </a:ext>
            </a:extLst>
          </p:cNvPr>
          <p:cNvSpPr>
            <a:spLocks noGrp="1"/>
          </p:cNvSpPr>
          <p:nvPr>
            <p:ph type="title"/>
          </p:nvPr>
        </p:nvSpPr>
        <p:spPr/>
        <p:txBody>
          <a:bodyPr/>
          <a:lstStyle/>
          <a:p>
            <a:r>
              <a:rPr lang="en-US" dirty="0"/>
              <a:t>Next Steps</a:t>
            </a:r>
          </a:p>
        </p:txBody>
      </p:sp>
      <p:sp>
        <p:nvSpPr>
          <p:cNvPr id="6" name="TextBox 5">
            <a:extLst>
              <a:ext uri="{FF2B5EF4-FFF2-40B4-BE49-F238E27FC236}">
                <a16:creationId xmlns:a16="http://schemas.microsoft.com/office/drawing/2014/main" id="{F641B29B-F76D-294F-6BE5-11965B52800F}"/>
              </a:ext>
            </a:extLst>
          </p:cNvPr>
          <p:cNvSpPr txBox="1"/>
          <p:nvPr/>
        </p:nvSpPr>
        <p:spPr>
          <a:xfrm>
            <a:off x="1600200" y="4191000"/>
            <a:ext cx="8991600" cy="892552"/>
          </a:xfrm>
          <a:prstGeom prst="rect">
            <a:avLst/>
          </a:prstGeom>
          <a:noFill/>
        </p:spPr>
        <p:txBody>
          <a:bodyPr wrap="square" rtlCol="0">
            <a:spAutoFit/>
          </a:bodyPr>
          <a:lstStyle/>
          <a:p>
            <a:pPr algn="ctr"/>
            <a:r>
              <a:rPr lang="en-US" sz="2600" b="1" i="1" dirty="0"/>
              <a:t>Why </a:t>
            </a:r>
            <a:r>
              <a:rPr lang="en-US" sz="2600" b="1" dirty="0"/>
              <a:t>does the public perceive ideological variation across federal agencies?</a:t>
            </a:r>
            <a:endParaRPr lang="en-US" sz="2600" b="1" i="1" dirty="0"/>
          </a:p>
        </p:txBody>
      </p:sp>
      <p:sp>
        <p:nvSpPr>
          <p:cNvPr id="5" name="TextBox 4">
            <a:extLst>
              <a:ext uri="{FF2B5EF4-FFF2-40B4-BE49-F238E27FC236}">
                <a16:creationId xmlns:a16="http://schemas.microsoft.com/office/drawing/2014/main" id="{33823352-6A78-0537-EA91-9E70B88CFBBD}"/>
              </a:ext>
            </a:extLst>
          </p:cNvPr>
          <p:cNvSpPr txBox="1"/>
          <p:nvPr/>
        </p:nvSpPr>
        <p:spPr>
          <a:xfrm>
            <a:off x="807720" y="2448400"/>
            <a:ext cx="11384280" cy="492443"/>
          </a:xfrm>
          <a:prstGeom prst="rect">
            <a:avLst/>
          </a:prstGeom>
          <a:noFill/>
        </p:spPr>
        <p:txBody>
          <a:bodyPr wrap="square">
            <a:spAutoFit/>
          </a:bodyPr>
          <a:lstStyle/>
          <a:p>
            <a:pPr marL="0" indent="0" algn="ctr">
              <a:buNone/>
            </a:pPr>
            <a:r>
              <a:rPr lang="en-US" sz="2600" b="1" dirty="0"/>
              <a:t>How does the public perceive the ideology of federal agencies?</a:t>
            </a:r>
          </a:p>
        </p:txBody>
      </p:sp>
      <p:cxnSp>
        <p:nvCxnSpPr>
          <p:cNvPr id="10" name="Straight Arrow Connector 9">
            <a:extLst>
              <a:ext uri="{FF2B5EF4-FFF2-40B4-BE49-F238E27FC236}">
                <a16:creationId xmlns:a16="http://schemas.microsoft.com/office/drawing/2014/main" id="{F0EE73D7-7B8F-F81D-BFD4-561B01AE5DF9}"/>
              </a:ext>
            </a:extLst>
          </p:cNvPr>
          <p:cNvCxnSpPr/>
          <p:nvPr/>
        </p:nvCxnSpPr>
        <p:spPr>
          <a:xfrm>
            <a:off x="6096000" y="3059668"/>
            <a:ext cx="0" cy="1131332"/>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5375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F84F3-7A08-2A30-23FE-2256206727C5}"/>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9EB6A514-7042-8D05-45AE-F3993BC9E836}"/>
              </a:ext>
            </a:extLst>
          </p:cNvPr>
          <p:cNvSpPr>
            <a:spLocks noGrp="1"/>
          </p:cNvSpPr>
          <p:nvPr>
            <p:ph idx="1"/>
          </p:nvPr>
        </p:nvSpPr>
        <p:spPr>
          <a:xfrm>
            <a:off x="838200" y="1825625"/>
            <a:ext cx="10515600" cy="4351338"/>
          </a:xfrm>
        </p:spPr>
        <p:txBody>
          <a:bodyPr/>
          <a:lstStyle/>
          <a:p>
            <a:r>
              <a:rPr lang="en-US" dirty="0"/>
              <a:t>Political interest?</a:t>
            </a:r>
          </a:p>
          <a:p>
            <a:r>
              <a:rPr lang="en-US" dirty="0"/>
              <a:t>Bureaucrats vs. public?</a:t>
            </a:r>
          </a:p>
          <a:p>
            <a:r>
              <a:rPr lang="en-US" dirty="0"/>
              <a:t>Extremists?</a:t>
            </a:r>
          </a:p>
          <a:p>
            <a:endParaRPr lang="en-US" dirty="0"/>
          </a:p>
        </p:txBody>
      </p:sp>
    </p:spTree>
    <p:extLst>
      <p:ext uri="{BB962C8B-B14F-4D97-AF65-F5344CB8AC3E}">
        <p14:creationId xmlns:p14="http://schemas.microsoft.com/office/powerpoint/2010/main" val="47483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F84F3-7A08-2A30-23FE-2256206727C5}"/>
              </a:ext>
            </a:extLst>
          </p:cNvPr>
          <p:cNvSpPr>
            <a:spLocks noGrp="1"/>
          </p:cNvSpPr>
          <p:nvPr>
            <p:ph type="title"/>
          </p:nvPr>
        </p:nvSpPr>
        <p:spPr/>
        <p:txBody>
          <a:bodyPr/>
          <a:lstStyle/>
          <a:p>
            <a:r>
              <a:rPr lang="en-US" dirty="0"/>
              <a:t>Agency Ideology</a:t>
            </a:r>
          </a:p>
        </p:txBody>
      </p:sp>
      <p:sp>
        <p:nvSpPr>
          <p:cNvPr id="3" name="Content Placeholder 2">
            <a:extLst>
              <a:ext uri="{FF2B5EF4-FFF2-40B4-BE49-F238E27FC236}">
                <a16:creationId xmlns:a16="http://schemas.microsoft.com/office/drawing/2014/main" id="{030F5E64-EF33-590F-3608-B3EA9278FD34}"/>
              </a:ext>
            </a:extLst>
          </p:cNvPr>
          <p:cNvSpPr>
            <a:spLocks noGrp="1"/>
          </p:cNvSpPr>
          <p:nvPr>
            <p:ph idx="1"/>
          </p:nvPr>
        </p:nvSpPr>
        <p:spPr>
          <a:xfrm>
            <a:off x="838200" y="1986171"/>
            <a:ext cx="10515599" cy="4351338"/>
          </a:xfrm>
        </p:spPr>
        <p:txBody>
          <a:bodyPr>
            <a:normAutofit/>
          </a:bodyPr>
          <a:lstStyle/>
          <a:p>
            <a:r>
              <a:rPr lang="en-US" sz="2600" dirty="0"/>
              <a:t>Ideology long recognized as an aspect of agency reputation (e.g., Moe 1984)</a:t>
            </a:r>
          </a:p>
          <a:p>
            <a:r>
              <a:rPr lang="en-US" sz="2600" dirty="0"/>
              <a:t>Reputation crucial to agencies’ ability to fulfill their duties (Carpenter 2010)</a:t>
            </a:r>
          </a:p>
          <a:p>
            <a:r>
              <a:rPr lang="en-US" sz="2600" dirty="0"/>
              <a:t>But, agency ideology can be hard to measure:</a:t>
            </a:r>
            <a:endParaRPr lang="en-US" sz="1800" dirty="0"/>
          </a:p>
          <a:p>
            <a:pPr lvl="1"/>
            <a:r>
              <a:rPr lang="en-US" sz="2200" dirty="0"/>
              <a:t>Proxies such as party of appointing president (Cohen 1986)</a:t>
            </a:r>
          </a:p>
          <a:p>
            <a:pPr lvl="1"/>
            <a:r>
              <a:rPr lang="en-US" sz="2200" dirty="0"/>
              <a:t>Campaign donations of agency employees (Chen and Johnson 2015)</a:t>
            </a:r>
          </a:p>
          <a:p>
            <a:pPr lvl="1"/>
            <a:r>
              <a:rPr lang="en-US" sz="2200" dirty="0"/>
              <a:t>Viewpoints of bureaucrats (Clinton et al. 2012)</a:t>
            </a:r>
          </a:p>
          <a:p>
            <a:pPr lvl="1"/>
            <a:r>
              <a:rPr lang="en-US" sz="2200" dirty="0"/>
              <a:t>Surveys of elites (Richardson, Clinton, and Lewis 2018). </a:t>
            </a:r>
          </a:p>
        </p:txBody>
      </p:sp>
    </p:spTree>
    <p:extLst>
      <p:ext uri="{BB962C8B-B14F-4D97-AF65-F5344CB8AC3E}">
        <p14:creationId xmlns:p14="http://schemas.microsoft.com/office/powerpoint/2010/main" val="132486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F84F3-7A08-2A30-23FE-2256206727C5}"/>
              </a:ext>
            </a:extLst>
          </p:cNvPr>
          <p:cNvSpPr>
            <a:spLocks noGrp="1"/>
          </p:cNvSpPr>
          <p:nvPr>
            <p:ph type="title"/>
          </p:nvPr>
        </p:nvSpPr>
        <p:spPr/>
        <p:txBody>
          <a:bodyPr/>
          <a:lstStyle/>
          <a:p>
            <a:r>
              <a:rPr lang="en-US" dirty="0"/>
              <a:t>Agency Ideology</a:t>
            </a:r>
          </a:p>
        </p:txBody>
      </p:sp>
      <p:sp>
        <p:nvSpPr>
          <p:cNvPr id="3" name="Content Placeholder 2">
            <a:extLst>
              <a:ext uri="{FF2B5EF4-FFF2-40B4-BE49-F238E27FC236}">
                <a16:creationId xmlns:a16="http://schemas.microsoft.com/office/drawing/2014/main" id="{030F5E64-EF33-590F-3608-B3EA9278FD34}"/>
              </a:ext>
            </a:extLst>
          </p:cNvPr>
          <p:cNvSpPr>
            <a:spLocks noGrp="1"/>
          </p:cNvSpPr>
          <p:nvPr>
            <p:ph idx="1"/>
          </p:nvPr>
        </p:nvSpPr>
        <p:spPr>
          <a:xfrm>
            <a:off x="838200" y="1986171"/>
            <a:ext cx="10515599" cy="4351338"/>
          </a:xfrm>
        </p:spPr>
        <p:txBody>
          <a:bodyPr>
            <a:normAutofit/>
          </a:bodyPr>
          <a:lstStyle/>
          <a:p>
            <a:r>
              <a:rPr lang="en-US" sz="2600" dirty="0"/>
              <a:t>Less considered is the perspective of the mass public</a:t>
            </a:r>
          </a:p>
          <a:p>
            <a:r>
              <a:rPr lang="en-US" sz="2600" dirty="0"/>
              <a:t>Public assesses ideology of various institutions (Hetherington 2001, </a:t>
            </a:r>
            <a:r>
              <a:rPr lang="en-US" sz="2600" dirty="0" err="1"/>
              <a:t>Jessee</a:t>
            </a:r>
            <a:r>
              <a:rPr lang="en-US" sz="2600" dirty="0"/>
              <a:t> and Malhotra 2013)</a:t>
            </a:r>
          </a:p>
        </p:txBody>
      </p:sp>
    </p:spTree>
    <p:extLst>
      <p:ext uri="{BB962C8B-B14F-4D97-AF65-F5344CB8AC3E}">
        <p14:creationId xmlns:p14="http://schemas.microsoft.com/office/powerpoint/2010/main" val="43293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graph of a graph showing the number of years&#10;&#10;Description automatically generated">
            <a:extLst>
              <a:ext uri="{FF2B5EF4-FFF2-40B4-BE49-F238E27FC236}">
                <a16:creationId xmlns:a16="http://schemas.microsoft.com/office/drawing/2014/main" id="{2B0F4B83-ECC9-A421-5B5F-3DB9E3174E28}"/>
              </a:ext>
            </a:extLst>
          </p:cNvPr>
          <p:cNvPicPr>
            <a:picLocks noGrp="1" noChangeAspect="1"/>
          </p:cNvPicPr>
          <p:nvPr>
            <p:ph idx="1"/>
          </p:nvPr>
        </p:nvPicPr>
        <p:blipFill>
          <a:blip r:embed="rId3"/>
          <a:stretch>
            <a:fillRect/>
          </a:stretch>
        </p:blipFill>
        <p:spPr>
          <a:xfrm>
            <a:off x="1433571" y="770509"/>
            <a:ext cx="9324858" cy="5316982"/>
          </a:xfrm>
        </p:spPr>
      </p:pic>
      <p:sp>
        <p:nvSpPr>
          <p:cNvPr id="10" name="TextBox 9">
            <a:extLst>
              <a:ext uri="{FF2B5EF4-FFF2-40B4-BE49-F238E27FC236}">
                <a16:creationId xmlns:a16="http://schemas.microsoft.com/office/drawing/2014/main" id="{519CE300-545A-7032-AE65-909D98009DCA}"/>
              </a:ext>
            </a:extLst>
          </p:cNvPr>
          <p:cNvSpPr txBox="1"/>
          <p:nvPr/>
        </p:nvSpPr>
        <p:spPr>
          <a:xfrm>
            <a:off x="2610853" y="6087491"/>
            <a:ext cx="6797842" cy="369332"/>
          </a:xfrm>
          <a:prstGeom prst="rect">
            <a:avLst/>
          </a:prstGeom>
          <a:noFill/>
        </p:spPr>
        <p:txBody>
          <a:bodyPr wrap="square" rtlCol="0">
            <a:spAutoFit/>
          </a:bodyPr>
          <a:lstStyle/>
          <a:p>
            <a:pPr algn="ctr"/>
            <a:r>
              <a:rPr lang="en-US" dirty="0"/>
              <a:t>Source: American National Election Studies Cumulative Data File</a:t>
            </a:r>
          </a:p>
        </p:txBody>
      </p:sp>
    </p:spTree>
    <p:extLst>
      <p:ext uri="{BB962C8B-B14F-4D97-AF65-F5344CB8AC3E}">
        <p14:creationId xmlns:p14="http://schemas.microsoft.com/office/powerpoint/2010/main" val="2012494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F84F3-7A08-2A30-23FE-2256206727C5}"/>
              </a:ext>
            </a:extLst>
          </p:cNvPr>
          <p:cNvSpPr>
            <a:spLocks noGrp="1"/>
          </p:cNvSpPr>
          <p:nvPr>
            <p:ph type="title"/>
          </p:nvPr>
        </p:nvSpPr>
        <p:spPr/>
        <p:txBody>
          <a:bodyPr/>
          <a:lstStyle/>
          <a:p>
            <a:r>
              <a:rPr lang="en-US" dirty="0"/>
              <a:t>Agency Ideology</a:t>
            </a:r>
          </a:p>
        </p:txBody>
      </p:sp>
      <p:sp>
        <p:nvSpPr>
          <p:cNvPr id="3" name="Content Placeholder 2">
            <a:extLst>
              <a:ext uri="{FF2B5EF4-FFF2-40B4-BE49-F238E27FC236}">
                <a16:creationId xmlns:a16="http://schemas.microsoft.com/office/drawing/2014/main" id="{030F5E64-EF33-590F-3608-B3EA9278FD34}"/>
              </a:ext>
            </a:extLst>
          </p:cNvPr>
          <p:cNvSpPr>
            <a:spLocks noGrp="1"/>
          </p:cNvSpPr>
          <p:nvPr>
            <p:ph idx="1"/>
          </p:nvPr>
        </p:nvSpPr>
        <p:spPr>
          <a:xfrm>
            <a:off x="838200" y="3141925"/>
            <a:ext cx="10515599" cy="574149"/>
          </a:xfrm>
        </p:spPr>
        <p:txBody>
          <a:bodyPr>
            <a:normAutofit/>
          </a:bodyPr>
          <a:lstStyle/>
          <a:p>
            <a:pPr marL="0" indent="0" algn="ctr">
              <a:buNone/>
            </a:pPr>
            <a:r>
              <a:rPr lang="en-US" sz="2600" b="1" dirty="0"/>
              <a:t>How does the public perceive the ideology of federal agencies?</a:t>
            </a:r>
          </a:p>
        </p:txBody>
      </p:sp>
    </p:spTree>
    <p:extLst>
      <p:ext uri="{BB962C8B-B14F-4D97-AF65-F5344CB8AC3E}">
        <p14:creationId xmlns:p14="http://schemas.microsoft.com/office/powerpoint/2010/main" val="90644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2A059-F164-E233-5E53-17982042C8EC}"/>
              </a:ext>
            </a:extLst>
          </p:cNvPr>
          <p:cNvSpPr>
            <a:spLocks noGrp="1"/>
          </p:cNvSpPr>
          <p:nvPr>
            <p:ph type="title"/>
          </p:nvPr>
        </p:nvSpPr>
        <p:spPr/>
        <p:txBody>
          <a:bodyPr/>
          <a:lstStyle/>
          <a:p>
            <a:r>
              <a:rPr lang="en-US" dirty="0"/>
              <a:t>Data and Methods</a:t>
            </a:r>
          </a:p>
        </p:txBody>
      </p:sp>
      <p:sp>
        <p:nvSpPr>
          <p:cNvPr id="3" name="Content Placeholder 2">
            <a:extLst>
              <a:ext uri="{FF2B5EF4-FFF2-40B4-BE49-F238E27FC236}">
                <a16:creationId xmlns:a16="http://schemas.microsoft.com/office/drawing/2014/main" id="{EC677808-6ED7-D7EB-238D-44FA988D2897}"/>
              </a:ext>
            </a:extLst>
          </p:cNvPr>
          <p:cNvSpPr>
            <a:spLocks noGrp="1"/>
          </p:cNvSpPr>
          <p:nvPr>
            <p:ph idx="1"/>
          </p:nvPr>
        </p:nvSpPr>
        <p:spPr/>
        <p:txBody>
          <a:bodyPr/>
          <a:lstStyle/>
          <a:p>
            <a:r>
              <a:rPr lang="en-US" dirty="0"/>
              <a:t>2022 CES Module (YouGov, </a:t>
            </a:r>
            <a:r>
              <a:rPr lang="en-US" i="1" dirty="0"/>
              <a:t>N</a:t>
            </a:r>
            <a:r>
              <a:rPr lang="en-US" dirty="0"/>
              <a:t> = 1,000)</a:t>
            </a:r>
          </a:p>
          <a:p>
            <a:r>
              <a:rPr lang="en-US" dirty="0"/>
              <a:t>2024 Centripetal Force Survey (YouGov, </a:t>
            </a:r>
            <a:r>
              <a:rPr lang="en-US" i="1" dirty="0"/>
              <a:t>N = </a:t>
            </a:r>
            <a:r>
              <a:rPr lang="en-US" dirty="0"/>
              <a:t>2,000)</a:t>
            </a:r>
          </a:p>
          <a:p>
            <a:pPr lvl="1"/>
            <a:r>
              <a:rPr lang="en-US" dirty="0"/>
              <a:t>1,500 Government Employees</a:t>
            </a:r>
          </a:p>
          <a:p>
            <a:pPr lvl="1"/>
            <a:r>
              <a:rPr lang="en-US" dirty="0"/>
              <a:t>500 Civilians</a:t>
            </a:r>
          </a:p>
          <a:p>
            <a:r>
              <a:rPr lang="en-US" b="0" u="none" strike="noStrike" dirty="0">
                <a:solidFill>
                  <a:srgbClr val="32363A"/>
                </a:solidFill>
                <a:effectLst/>
                <a:latin typeface="72"/>
              </a:rPr>
              <a:t>Wording</a:t>
            </a:r>
            <a:r>
              <a:rPr lang="en-US" b="0" i="1" u="none" strike="noStrike" dirty="0">
                <a:solidFill>
                  <a:srgbClr val="32363A"/>
                </a:solidFill>
                <a:effectLst/>
                <a:latin typeface="72"/>
              </a:rPr>
              <a:t>: “Here is a 7-point scale on which the political views that people might hold are arranged from extremely liberal to extremely conservative. Where would you place yourself on this scale, or haven't you thought much about this?”</a:t>
            </a:r>
          </a:p>
          <a:p>
            <a:r>
              <a:rPr lang="en-US" dirty="0">
                <a:solidFill>
                  <a:srgbClr val="32363A"/>
                </a:solidFill>
                <a:latin typeface="72"/>
              </a:rPr>
              <a:t>12 agencies in CES; 15 agencies in CFS</a:t>
            </a:r>
            <a:endParaRPr lang="en-US" dirty="0"/>
          </a:p>
          <a:p>
            <a:endParaRPr lang="en-US" dirty="0"/>
          </a:p>
        </p:txBody>
      </p:sp>
    </p:spTree>
    <p:extLst>
      <p:ext uri="{BB962C8B-B14F-4D97-AF65-F5344CB8AC3E}">
        <p14:creationId xmlns:p14="http://schemas.microsoft.com/office/powerpoint/2010/main" val="60171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9E980AF-6C7D-3F8C-C7B5-F40D5BA7270C}"/>
              </a:ext>
            </a:extLst>
          </p:cNvPr>
          <p:cNvPicPr>
            <a:picLocks noGrp="1" noChangeAspect="1"/>
          </p:cNvPicPr>
          <p:nvPr>
            <p:ph idx="1"/>
          </p:nvPr>
        </p:nvPicPr>
        <p:blipFill>
          <a:blip r:embed="rId3"/>
          <a:srcRect/>
          <a:stretch/>
        </p:blipFill>
        <p:spPr>
          <a:xfrm>
            <a:off x="1264684" y="1185544"/>
            <a:ext cx="9662631" cy="5017136"/>
          </a:xfrm>
        </p:spPr>
      </p:pic>
      <p:sp>
        <p:nvSpPr>
          <p:cNvPr id="7" name="TextBox 6">
            <a:extLst>
              <a:ext uri="{FF2B5EF4-FFF2-40B4-BE49-F238E27FC236}">
                <a16:creationId xmlns:a16="http://schemas.microsoft.com/office/drawing/2014/main" id="{84419B42-0AE9-3D44-EEBC-E1D054F6FD5F}"/>
              </a:ext>
            </a:extLst>
          </p:cNvPr>
          <p:cNvSpPr txBox="1"/>
          <p:nvPr/>
        </p:nvSpPr>
        <p:spPr>
          <a:xfrm>
            <a:off x="3047999" y="6062395"/>
            <a:ext cx="6096000" cy="369332"/>
          </a:xfrm>
          <a:prstGeom prst="rect">
            <a:avLst/>
          </a:prstGeom>
          <a:noFill/>
        </p:spPr>
        <p:txBody>
          <a:bodyPr wrap="square">
            <a:spAutoFit/>
          </a:bodyPr>
          <a:lstStyle/>
          <a:p>
            <a:pPr algn="ctr"/>
            <a:r>
              <a:rPr lang="en-US" dirty="0"/>
              <a:t>Source: YouGov Centripetal Study</a:t>
            </a:r>
          </a:p>
        </p:txBody>
      </p:sp>
    </p:spTree>
    <p:extLst>
      <p:ext uri="{BB962C8B-B14F-4D97-AF65-F5344CB8AC3E}">
        <p14:creationId xmlns:p14="http://schemas.microsoft.com/office/powerpoint/2010/main" val="1030668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9E980AF-6C7D-3F8C-C7B5-F40D5BA7270C}"/>
              </a:ext>
            </a:extLst>
          </p:cNvPr>
          <p:cNvPicPr>
            <a:picLocks noGrp="1" noChangeAspect="1"/>
          </p:cNvPicPr>
          <p:nvPr>
            <p:ph idx="1"/>
          </p:nvPr>
        </p:nvPicPr>
        <p:blipFill>
          <a:blip r:embed="rId3"/>
          <a:srcRect/>
          <a:stretch/>
        </p:blipFill>
        <p:spPr>
          <a:xfrm>
            <a:off x="1264684" y="1185544"/>
            <a:ext cx="9662631" cy="5017136"/>
          </a:xfrm>
        </p:spPr>
      </p:pic>
      <p:sp>
        <p:nvSpPr>
          <p:cNvPr id="7" name="TextBox 6">
            <a:extLst>
              <a:ext uri="{FF2B5EF4-FFF2-40B4-BE49-F238E27FC236}">
                <a16:creationId xmlns:a16="http://schemas.microsoft.com/office/drawing/2014/main" id="{84419B42-0AE9-3D44-EEBC-E1D054F6FD5F}"/>
              </a:ext>
            </a:extLst>
          </p:cNvPr>
          <p:cNvSpPr txBox="1"/>
          <p:nvPr/>
        </p:nvSpPr>
        <p:spPr>
          <a:xfrm>
            <a:off x="3047999" y="6062395"/>
            <a:ext cx="6096000" cy="369332"/>
          </a:xfrm>
          <a:prstGeom prst="rect">
            <a:avLst/>
          </a:prstGeom>
          <a:noFill/>
        </p:spPr>
        <p:txBody>
          <a:bodyPr wrap="square">
            <a:spAutoFit/>
          </a:bodyPr>
          <a:lstStyle/>
          <a:p>
            <a:pPr algn="ctr"/>
            <a:r>
              <a:rPr lang="en-US" dirty="0"/>
              <a:t>Source: YouGov CES Module</a:t>
            </a:r>
          </a:p>
        </p:txBody>
      </p:sp>
    </p:spTree>
    <p:extLst>
      <p:ext uri="{BB962C8B-B14F-4D97-AF65-F5344CB8AC3E}">
        <p14:creationId xmlns:p14="http://schemas.microsoft.com/office/powerpoint/2010/main" val="3297633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9E980AF-6C7D-3F8C-C7B5-F40D5BA7270C}"/>
              </a:ext>
            </a:extLst>
          </p:cNvPr>
          <p:cNvPicPr>
            <a:picLocks noGrp="1" noChangeAspect="1"/>
          </p:cNvPicPr>
          <p:nvPr>
            <p:ph idx="1"/>
          </p:nvPr>
        </p:nvPicPr>
        <p:blipFill>
          <a:blip r:embed="rId3"/>
          <a:srcRect/>
          <a:stretch/>
        </p:blipFill>
        <p:spPr>
          <a:xfrm>
            <a:off x="1478044" y="1229925"/>
            <a:ext cx="9662631" cy="5017136"/>
          </a:xfrm>
        </p:spPr>
      </p:pic>
      <p:sp>
        <p:nvSpPr>
          <p:cNvPr id="7" name="TextBox 6">
            <a:extLst>
              <a:ext uri="{FF2B5EF4-FFF2-40B4-BE49-F238E27FC236}">
                <a16:creationId xmlns:a16="http://schemas.microsoft.com/office/drawing/2014/main" id="{84419B42-0AE9-3D44-EEBC-E1D054F6FD5F}"/>
              </a:ext>
            </a:extLst>
          </p:cNvPr>
          <p:cNvSpPr txBox="1"/>
          <p:nvPr/>
        </p:nvSpPr>
        <p:spPr>
          <a:xfrm>
            <a:off x="3047999" y="6062395"/>
            <a:ext cx="6096000" cy="369332"/>
          </a:xfrm>
          <a:prstGeom prst="rect">
            <a:avLst/>
          </a:prstGeom>
          <a:noFill/>
        </p:spPr>
        <p:txBody>
          <a:bodyPr wrap="square">
            <a:spAutoFit/>
          </a:bodyPr>
          <a:lstStyle/>
          <a:p>
            <a:pPr algn="ctr"/>
            <a:r>
              <a:rPr lang="en-US" dirty="0"/>
              <a:t>Source: YouGov Centripetal Study</a:t>
            </a:r>
          </a:p>
        </p:txBody>
      </p:sp>
    </p:spTree>
    <p:extLst>
      <p:ext uri="{BB962C8B-B14F-4D97-AF65-F5344CB8AC3E}">
        <p14:creationId xmlns:p14="http://schemas.microsoft.com/office/powerpoint/2010/main" val="8694888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10522</TotalTime>
  <Words>326</Words>
  <Application>Microsoft Macintosh PowerPoint</Application>
  <PresentationFormat>Widescreen</PresentationFormat>
  <Paragraphs>53</Paragraphs>
  <Slides>14</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72</vt:lpstr>
      <vt:lpstr>Arial</vt:lpstr>
      <vt:lpstr>Calibri</vt:lpstr>
      <vt:lpstr>Calibri Light</vt:lpstr>
      <vt:lpstr>Office Theme</vt:lpstr>
      <vt:lpstr>Mass Perceptions of Agency Ideology</vt:lpstr>
      <vt:lpstr>Agency Ideology</vt:lpstr>
      <vt:lpstr>Agency Ideology</vt:lpstr>
      <vt:lpstr>PowerPoint Presentation</vt:lpstr>
      <vt:lpstr>Agency Ideology</vt:lpstr>
      <vt:lpstr>Data and Methods</vt:lpstr>
      <vt:lpstr>PowerPoint Presentation</vt:lpstr>
      <vt:lpstr>PowerPoint Presentation</vt:lpstr>
      <vt:lpstr>PowerPoint Presentation</vt:lpstr>
      <vt:lpstr>PowerPoint Presentation</vt:lpstr>
      <vt:lpstr>PowerPoint Presentation</vt:lpstr>
      <vt:lpstr>Takeaways</vt:lpstr>
      <vt:lpstr>Next Steps</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Max Allamong</dc:creator>
  <cp:lastModifiedBy>Max Allamong</cp:lastModifiedBy>
  <cp:revision>78</cp:revision>
  <dcterms:created xsi:type="dcterms:W3CDTF">2023-08-29T15:29:03Z</dcterms:created>
  <dcterms:modified xsi:type="dcterms:W3CDTF">2024-04-06T13:01:01Z</dcterms:modified>
</cp:coreProperties>
</file>